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Lst>
  <p:notesMasterIdLst>
    <p:notesMasterId r:id="rId117"/>
  </p:notesMasterIdLst>
  <p:sldIdLst>
    <p:sldId id="263" r:id="rId2"/>
    <p:sldId id="366" r:id="rId3"/>
    <p:sldId id="448" r:id="rId4"/>
    <p:sldId id="470" r:id="rId5"/>
    <p:sldId id="471" r:id="rId6"/>
    <p:sldId id="472" r:id="rId7"/>
    <p:sldId id="309" r:id="rId8"/>
    <p:sldId id="389" r:id="rId9"/>
    <p:sldId id="312" r:id="rId10"/>
    <p:sldId id="351" r:id="rId11"/>
    <p:sldId id="390" r:id="rId12"/>
    <p:sldId id="391" r:id="rId13"/>
    <p:sldId id="392" r:id="rId14"/>
    <p:sldId id="393" r:id="rId15"/>
    <p:sldId id="394" r:id="rId16"/>
    <p:sldId id="395" r:id="rId17"/>
    <p:sldId id="396" r:id="rId18"/>
    <p:sldId id="397" r:id="rId19"/>
    <p:sldId id="398" r:id="rId20"/>
    <p:sldId id="399" r:id="rId21"/>
    <p:sldId id="400" r:id="rId22"/>
    <p:sldId id="401" r:id="rId23"/>
    <p:sldId id="473" r:id="rId24"/>
    <p:sldId id="278" r:id="rId25"/>
    <p:sldId id="279" r:id="rId26"/>
    <p:sldId id="280" r:id="rId27"/>
    <p:sldId id="282" r:id="rId28"/>
    <p:sldId id="281" r:id="rId29"/>
    <p:sldId id="435" r:id="rId30"/>
    <p:sldId id="436" r:id="rId31"/>
    <p:sldId id="378" r:id="rId32"/>
    <p:sldId id="379" r:id="rId33"/>
    <p:sldId id="380" r:id="rId34"/>
    <p:sldId id="381" r:id="rId35"/>
    <p:sldId id="382" r:id="rId36"/>
    <p:sldId id="383" r:id="rId37"/>
    <p:sldId id="384" r:id="rId38"/>
    <p:sldId id="385" r:id="rId39"/>
    <p:sldId id="371" r:id="rId40"/>
    <p:sldId id="318" r:id="rId41"/>
    <p:sldId id="319" r:id="rId42"/>
    <p:sldId id="321" r:id="rId43"/>
    <p:sldId id="322" r:id="rId44"/>
    <p:sldId id="323" r:id="rId45"/>
    <p:sldId id="324" r:id="rId46"/>
    <p:sldId id="325" r:id="rId47"/>
    <p:sldId id="326" r:id="rId48"/>
    <p:sldId id="327" r:id="rId49"/>
    <p:sldId id="329" r:id="rId50"/>
    <p:sldId id="331" r:id="rId51"/>
    <p:sldId id="330" r:id="rId52"/>
    <p:sldId id="333" r:id="rId53"/>
    <p:sldId id="332" r:id="rId54"/>
    <p:sldId id="356" r:id="rId55"/>
    <p:sldId id="264" r:id="rId56"/>
    <p:sldId id="439" r:id="rId57"/>
    <p:sldId id="265" r:id="rId58"/>
    <p:sldId id="267" r:id="rId59"/>
    <p:sldId id="268" r:id="rId60"/>
    <p:sldId id="462" r:id="rId61"/>
    <p:sldId id="463" r:id="rId62"/>
    <p:sldId id="464" r:id="rId63"/>
    <p:sldId id="474" r:id="rId64"/>
    <p:sldId id="256" r:id="rId65"/>
    <p:sldId id="352" r:id="rId66"/>
    <p:sldId id="353" r:id="rId67"/>
    <p:sldId id="334" r:id="rId68"/>
    <p:sldId id="354" r:id="rId69"/>
    <p:sldId id="355" r:id="rId70"/>
    <p:sldId id="299" r:id="rId71"/>
    <p:sldId id="444" r:id="rId72"/>
    <p:sldId id="258" r:id="rId73"/>
    <p:sldId id="257" r:id="rId74"/>
    <p:sldId id="335" r:id="rId75"/>
    <p:sldId id="336" r:id="rId76"/>
    <p:sldId id="338" r:id="rId77"/>
    <p:sldId id="337" r:id="rId78"/>
    <p:sldId id="339" r:id="rId79"/>
    <p:sldId id="475" r:id="rId80"/>
    <p:sldId id="367" r:id="rId81"/>
    <p:sldId id="276" r:id="rId82"/>
    <p:sldId id="277" r:id="rId83"/>
    <p:sldId id="402" r:id="rId84"/>
    <p:sldId id="403" r:id="rId85"/>
    <p:sldId id="404" r:id="rId86"/>
    <p:sldId id="406" r:id="rId87"/>
    <p:sldId id="407" r:id="rId88"/>
    <p:sldId id="476" r:id="rId89"/>
    <p:sldId id="369" r:id="rId90"/>
    <p:sldId id="370" r:id="rId91"/>
    <p:sldId id="428" r:id="rId92"/>
    <p:sldId id="429" r:id="rId93"/>
    <p:sldId id="430" r:id="rId94"/>
    <p:sldId id="431" r:id="rId95"/>
    <p:sldId id="432" r:id="rId96"/>
    <p:sldId id="433" r:id="rId97"/>
    <p:sldId id="434" r:id="rId98"/>
    <p:sldId id="408" r:id="rId99"/>
    <p:sldId id="409" r:id="rId100"/>
    <p:sldId id="410" r:id="rId101"/>
    <p:sldId id="440" r:id="rId102"/>
    <p:sldId id="441" r:id="rId103"/>
    <p:sldId id="372" r:id="rId104"/>
    <p:sldId id="442" r:id="rId105"/>
    <p:sldId id="443" r:id="rId106"/>
    <p:sldId id="477" r:id="rId107"/>
    <p:sldId id="261" r:id="rId108"/>
    <p:sldId id="445" r:id="rId109"/>
    <p:sldId id="438" r:id="rId110"/>
    <p:sldId id="447" r:id="rId111"/>
    <p:sldId id="466" r:id="rId112"/>
    <p:sldId id="467" r:id="rId113"/>
    <p:sldId id="468" r:id="rId114"/>
    <p:sldId id="469" r:id="rId115"/>
    <p:sldId id="45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5726" autoAdjust="0"/>
  </p:normalViewPr>
  <p:slideViewPr>
    <p:cSldViewPr snapToGrid="0">
      <p:cViewPr varScale="1">
        <p:scale>
          <a:sx n="74" d="100"/>
          <a:sy n="74" d="100"/>
        </p:scale>
        <p:origin x="85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CB633-395A-4234-9556-C839B4E64B21}"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A0B4E-4293-4AFA-9B9F-170D726E0F75}" type="slidenum">
              <a:rPr lang="en-US" smtClean="0"/>
              <a:t>‹#›</a:t>
            </a:fld>
            <a:endParaRPr lang="en-US"/>
          </a:p>
        </p:txBody>
      </p:sp>
    </p:spTree>
    <p:extLst>
      <p:ext uri="{BB962C8B-B14F-4D97-AF65-F5344CB8AC3E}">
        <p14:creationId xmlns:p14="http://schemas.microsoft.com/office/powerpoint/2010/main" val="3688000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CA0B4E-4293-4AFA-9B9F-170D726E0F75}" type="slidenum">
              <a:rPr lang="en-US" smtClean="0"/>
              <a:t>1</a:t>
            </a:fld>
            <a:endParaRPr lang="en-US"/>
          </a:p>
        </p:txBody>
      </p:sp>
    </p:spTree>
    <p:extLst>
      <p:ext uri="{BB962C8B-B14F-4D97-AF65-F5344CB8AC3E}">
        <p14:creationId xmlns:p14="http://schemas.microsoft.com/office/powerpoint/2010/main" val="3886321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CA0B4E-4293-4AFA-9B9F-170D726E0F75}" type="slidenum">
              <a:rPr lang="en-US" smtClean="0"/>
              <a:t>26</a:t>
            </a:fld>
            <a:endParaRPr lang="en-US"/>
          </a:p>
        </p:txBody>
      </p:sp>
    </p:spTree>
    <p:extLst>
      <p:ext uri="{BB962C8B-B14F-4D97-AF65-F5344CB8AC3E}">
        <p14:creationId xmlns:p14="http://schemas.microsoft.com/office/powerpoint/2010/main" val="398011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CA0B4E-4293-4AFA-9B9F-170D726E0F75}" type="slidenum">
              <a:rPr lang="en-US" smtClean="0"/>
              <a:t>104</a:t>
            </a:fld>
            <a:endParaRPr lang="en-US"/>
          </a:p>
        </p:txBody>
      </p:sp>
    </p:spTree>
    <p:extLst>
      <p:ext uri="{BB962C8B-B14F-4D97-AF65-F5344CB8AC3E}">
        <p14:creationId xmlns:p14="http://schemas.microsoft.com/office/powerpoint/2010/main" val="70825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36182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40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1185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9200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6/23/2025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723155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6/23/2025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8598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6/23/2025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8459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3654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8352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6/23/2025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7021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6/23/2025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5807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6/23/2025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5428652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7D88-34BE-8C38-390F-7E3A4D72BEA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12D50CBD-ADC3-80EA-B377-E6CF97161D89}"/>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4EF082EE-3076-122D-CED9-DF673D9A18D9}"/>
              </a:ext>
            </a:extLst>
          </p:cNvPr>
          <p:cNvPicPr>
            <a:picLocks noChangeAspect="1"/>
          </p:cNvPicPr>
          <p:nvPr/>
        </p:nvPicPr>
        <p:blipFill>
          <a:blip r:embed="rId3"/>
          <a:stretch>
            <a:fillRect/>
          </a:stretch>
        </p:blipFill>
        <p:spPr>
          <a:xfrm>
            <a:off x="201038" y="165370"/>
            <a:ext cx="11789923" cy="6527260"/>
          </a:xfrm>
          <a:prstGeom prst="rect">
            <a:avLst/>
          </a:prstGeom>
        </p:spPr>
      </p:pic>
    </p:spTree>
    <p:extLst>
      <p:ext uri="{BB962C8B-B14F-4D97-AF65-F5344CB8AC3E}">
        <p14:creationId xmlns:p14="http://schemas.microsoft.com/office/powerpoint/2010/main" val="312570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D016F4-A5FC-F9E1-F2E9-FDA080ED5B87}"/>
              </a:ext>
            </a:extLst>
          </p:cNvPr>
          <p:cNvSpPr>
            <a:spLocks noGrp="1"/>
          </p:cNvSpPr>
          <p:nvPr>
            <p:ph type="body" sz="half" idx="2"/>
          </p:nvPr>
        </p:nvSpPr>
        <p:spPr>
          <a:xfrm>
            <a:off x="389106" y="1692613"/>
            <a:ext cx="4521222" cy="4688732"/>
          </a:xfrm>
        </p:spPr>
        <p:txBody>
          <a:bodyPr>
            <a:normAutofit/>
          </a:bodyPr>
          <a:lstStyle/>
          <a:p>
            <a:pPr algn="l"/>
            <a:r>
              <a:rPr lang="en-US" sz="2000" b="1" u="sng" dirty="0">
                <a:solidFill>
                  <a:schemeClr val="tx1"/>
                </a:solidFill>
              </a:rPr>
              <a:t>Conclusion:</a:t>
            </a:r>
            <a:endParaRPr lang="en-US" sz="1800" b="1" u="sng" dirty="0">
              <a:solidFill>
                <a:schemeClr val="tx1"/>
              </a:solidFill>
            </a:endParaRPr>
          </a:p>
          <a:p>
            <a:pPr marL="342900" indent="-34290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The chi-square statistic obtained was </a:t>
            </a:r>
            <a:r>
              <a:rPr lang="en-US" sz="1800" b="1" dirty="0">
                <a:solidFill>
                  <a:schemeClr val="tx1"/>
                </a:solidFill>
                <a:latin typeface="Arial" panose="020B0604020202020204" pitchFamily="34" charset="0"/>
                <a:cs typeface="Arial" panose="020B0604020202020204" pitchFamily="34" charset="0"/>
              </a:rPr>
              <a:t>8.08 </a:t>
            </a:r>
            <a:r>
              <a:rPr lang="en-US" sz="1800" dirty="0">
                <a:solidFill>
                  <a:schemeClr val="tx1"/>
                </a:solidFill>
                <a:latin typeface="Arial" panose="020B0604020202020204" pitchFamily="34" charset="0"/>
                <a:cs typeface="Arial" panose="020B0604020202020204" pitchFamily="34" charset="0"/>
              </a:rPr>
              <a:t>with a p-value of </a:t>
            </a:r>
            <a:r>
              <a:rPr lang="en-US" sz="1800" b="1" dirty="0">
                <a:solidFill>
                  <a:schemeClr val="tx1"/>
                </a:solidFill>
                <a:latin typeface="Arial" panose="020B0604020202020204" pitchFamily="34" charset="0"/>
                <a:cs typeface="Arial" panose="020B0604020202020204" pitchFamily="34" charset="0"/>
              </a:rPr>
              <a:t>0.0888</a:t>
            </a:r>
            <a:r>
              <a:rPr lang="en-US" sz="1800" dirty="0">
                <a:solidFill>
                  <a:schemeClr val="tx1"/>
                </a:solidFill>
                <a:latin typeface="Arial" panose="020B0604020202020204" pitchFamily="34" charset="0"/>
                <a:cs typeface="Arial" panose="020B0604020202020204" pitchFamily="34" charset="0"/>
              </a:rPr>
              <a:t>.Since the p-value is greater than 0.05, we fail to reject the null hypothesis, indicating that there is no significant association between gender and fast food consumption.</a:t>
            </a: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Overall, males tend to consume fast food more frequently than females, but the difference is not statistically significant based on the chi-square test results.</a:t>
            </a:r>
          </a:p>
          <a:p>
            <a:endParaRPr lang="en-US" sz="1800" dirty="0">
              <a:solidFill>
                <a:schemeClr val="tx1"/>
              </a:solidFill>
            </a:endParaRPr>
          </a:p>
          <a:p>
            <a:endParaRPr lang="en-US" sz="1800" dirty="0"/>
          </a:p>
          <a:p>
            <a:endParaRPr lang="en-US" sz="1100" u="sng" dirty="0">
              <a:solidFill>
                <a:srgbClr val="990000"/>
              </a:solidFill>
              <a:latin typeface="Arial Black" panose="020B0A04020102020204" pitchFamily="34" charset="0"/>
              <a:cs typeface="Arial" panose="020B0604020202020204" pitchFamily="34" charset="0"/>
            </a:endParaRPr>
          </a:p>
          <a:p>
            <a:endParaRPr lang="en-US" dirty="0"/>
          </a:p>
        </p:txBody>
      </p:sp>
      <p:pic>
        <p:nvPicPr>
          <p:cNvPr id="5" name="Content Placeholder 4">
            <a:extLst>
              <a:ext uri="{FF2B5EF4-FFF2-40B4-BE49-F238E27FC236}">
                <a16:creationId xmlns:a16="http://schemas.microsoft.com/office/drawing/2014/main" id="{A6814EA2-4FB4-0B18-58E7-18A06CA5C00A}"/>
              </a:ext>
            </a:extLst>
          </p:cNvPr>
          <p:cNvPicPr>
            <a:picLocks noGrp="1" noChangeAspect="1"/>
          </p:cNvPicPr>
          <p:nvPr>
            <p:ph idx="1"/>
          </p:nvPr>
        </p:nvPicPr>
        <p:blipFill>
          <a:blip r:embed="rId2"/>
          <a:stretch>
            <a:fillRect/>
          </a:stretch>
        </p:blipFill>
        <p:spPr>
          <a:xfrm>
            <a:off x="6204156" y="1282634"/>
            <a:ext cx="5598738" cy="500615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75D74307-9702-8FDD-BB19-1CFEE97D39A7}"/>
              </a:ext>
            </a:extLst>
          </p:cNvPr>
          <p:cNvSpPr txBox="1">
            <a:spLocks/>
          </p:cNvSpPr>
          <p:nvPr/>
        </p:nvSpPr>
        <p:spPr bwMode="blackWhite">
          <a:xfrm>
            <a:off x="2023352" y="204281"/>
            <a:ext cx="7937771" cy="797668"/>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1600" b="1" dirty="0">
                <a:solidFill>
                  <a:schemeClr val="accent3"/>
                </a:solidFill>
              </a:rPr>
              <a:t>Gender vs </a:t>
            </a:r>
            <a:r>
              <a:rPr lang="en-US" sz="1600" b="1" dirty="0" err="1">
                <a:solidFill>
                  <a:schemeClr val="accent3"/>
                </a:solidFill>
              </a:rPr>
              <a:t>fastfood</a:t>
            </a:r>
            <a:r>
              <a:rPr lang="en-US" sz="1600" b="1" dirty="0">
                <a:solidFill>
                  <a:schemeClr val="accent3"/>
                </a:solidFill>
              </a:rPr>
              <a:t> consumption</a:t>
            </a:r>
            <a:endParaRPr lang="en-IN" sz="1600" b="1" dirty="0">
              <a:solidFill>
                <a:schemeClr val="accent3"/>
              </a:solidFill>
            </a:endParaRPr>
          </a:p>
        </p:txBody>
      </p:sp>
    </p:spTree>
    <p:extLst>
      <p:ext uri="{BB962C8B-B14F-4D97-AF65-F5344CB8AC3E}">
        <p14:creationId xmlns:p14="http://schemas.microsoft.com/office/powerpoint/2010/main" val="16935179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172E77-CA69-6212-E69A-5791937B9849}"/>
              </a:ext>
            </a:extLst>
          </p:cNvPr>
          <p:cNvSpPr>
            <a:spLocks noGrp="1"/>
          </p:cNvSpPr>
          <p:nvPr>
            <p:ph type="subTitle" idx="1"/>
          </p:nvPr>
        </p:nvSpPr>
        <p:spPr>
          <a:xfrm>
            <a:off x="214008" y="447472"/>
            <a:ext cx="9273069" cy="6565204"/>
          </a:xfrm>
        </p:spPr>
        <p:txBody>
          <a:bodyPr>
            <a:normAutofit/>
          </a:bodyPr>
          <a:lstStyle/>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bg1"/>
                </a:solidFill>
                <a:effectLst/>
                <a:highlight>
                  <a:srgbClr val="C0C0C0"/>
                </a:highlight>
                <a:latin typeface="Arial" panose="020B0604020202020204" pitchFamily="34" charset="0"/>
              </a:rPr>
              <a:t>Chi-Square Test Results:</a:t>
            </a:r>
            <a:endParaRPr lang="en-US" altLang="en-US" sz="1800" dirty="0">
              <a:solidFill>
                <a:schemeClr val="bg1"/>
              </a:solidFill>
              <a:highlight>
                <a:srgbClr val="C0C0C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Significance (p-value) = 0.163</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Since </a:t>
            </a:r>
            <a:r>
              <a:rPr kumimoji="0" lang="en-US" altLang="en-US" sz="1800" b="1" i="0" u="none" strike="noStrike" cap="none" normalizeH="0" baseline="0" dirty="0">
                <a:ln>
                  <a:noFill/>
                </a:ln>
                <a:solidFill>
                  <a:schemeClr val="bg1"/>
                </a:solidFill>
                <a:effectLst/>
                <a:latin typeface="Arial" panose="020B0604020202020204" pitchFamily="34" charset="0"/>
              </a:rPr>
              <a:t>p &gt; 0.05</a:t>
            </a:r>
            <a:r>
              <a:rPr kumimoji="0" lang="en-US" altLang="en-US" sz="1800" b="0" i="0" u="none" strike="noStrike" cap="none" normalizeH="0" baseline="0" dirty="0">
                <a:ln>
                  <a:noFill/>
                </a:ln>
                <a:solidFill>
                  <a:schemeClr val="bg1"/>
                </a:solidFill>
                <a:effectLst/>
                <a:latin typeface="Arial" panose="020B0604020202020204" pitchFamily="34" charset="0"/>
              </a:rPr>
              <a:t>, the result is </a:t>
            </a:r>
            <a:r>
              <a:rPr kumimoji="0" lang="en-US" altLang="en-US" sz="1800" b="1" i="0" u="none" strike="noStrike" cap="none" normalizeH="0" baseline="0" dirty="0">
                <a:ln>
                  <a:noFill/>
                </a:ln>
                <a:solidFill>
                  <a:schemeClr val="bg1"/>
                </a:solidFill>
                <a:effectLst/>
                <a:latin typeface="Arial" panose="020B0604020202020204" pitchFamily="34" charset="0"/>
              </a:rPr>
              <a:t>not statistically significant</a:t>
            </a:r>
            <a:r>
              <a:rPr kumimoji="0" lang="en-US" altLang="en-US" sz="1800" b="0" i="0" u="none" strike="noStrike" cap="none" normalizeH="0" baseline="0" dirty="0">
                <a:ln>
                  <a:noFill/>
                </a:ln>
                <a:solidFill>
                  <a:schemeClr val="bg1"/>
                </a:solidFill>
                <a:effectLst/>
                <a:latin typeface="Arial" panose="020B0604020202020204" pitchFamily="34" charset="0"/>
              </a:rPr>
              <a:t>, meaning </a:t>
            </a:r>
            <a:r>
              <a:rPr kumimoji="0" lang="en-US" altLang="en-US" sz="1800" b="1" i="0" u="none" strike="noStrike" cap="none" normalizeH="0" baseline="0" dirty="0">
                <a:ln>
                  <a:noFill/>
                </a:ln>
                <a:solidFill>
                  <a:schemeClr val="bg1"/>
                </a:solidFill>
                <a:effectLst/>
                <a:latin typeface="Arial" panose="020B0604020202020204" pitchFamily="34" charset="0"/>
              </a:rPr>
              <a:t>there is </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no strong evidence of a relationship between fast food consumption frequency and reported foodborne illness</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bg1"/>
                </a:solidFill>
                <a:effectLst/>
                <a:highlight>
                  <a:srgbClr val="C0C0C0"/>
                </a:highlight>
                <a:latin typeface="Arial" panose="020B0604020202020204" pitchFamily="34" charset="0"/>
              </a:rPr>
              <a:t>Likelihood Ratio Test:</a:t>
            </a:r>
            <a:endParaRPr kumimoji="0" lang="en-US" altLang="en-US" sz="1800" b="0" i="0" u="none" strike="noStrike" cap="none" normalizeH="0" baseline="0" dirty="0">
              <a:ln>
                <a:noFill/>
              </a:ln>
              <a:solidFill>
                <a:schemeClr val="bg1"/>
              </a:solidFill>
              <a:effectLst/>
              <a:highlight>
                <a:srgbClr val="C0C0C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Likelihood Ratio = 10.682</a:t>
            </a:r>
            <a:r>
              <a:rPr kumimoji="0" lang="en-US" altLang="en-US" sz="1800" b="0" i="0" u="none" strike="noStrike" cap="none" normalizeH="0" baseline="0" dirty="0">
                <a:ln>
                  <a:noFill/>
                </a:ln>
                <a:solidFill>
                  <a:schemeClr val="bg1"/>
                </a:solidFill>
                <a:effectLst/>
                <a:latin typeface="Arial" panose="020B0604020202020204" pitchFamily="34" charset="0"/>
              </a:rPr>
              <a:t>, with a p-value of </a:t>
            </a:r>
            <a:r>
              <a:rPr kumimoji="0" lang="en-US" altLang="en-US" sz="1800" b="1" i="0" u="none" strike="noStrike" cap="none" normalizeH="0" baseline="0" dirty="0">
                <a:ln>
                  <a:noFill/>
                </a:ln>
                <a:solidFill>
                  <a:schemeClr val="bg1"/>
                </a:solidFill>
                <a:effectLst/>
                <a:latin typeface="Arial" panose="020B0604020202020204" pitchFamily="34" charset="0"/>
              </a:rPr>
              <a:t>0.099</a:t>
            </a:r>
            <a:r>
              <a:rPr kumimoji="0" lang="en-US" altLang="en-US" sz="1800" b="0" i="0" u="none" strike="noStrike" cap="none" normalizeH="0" baseline="0" dirty="0">
                <a:ln>
                  <a:noFill/>
                </a:ln>
                <a:solidFill>
                  <a:schemeClr val="bg1"/>
                </a:solidFill>
                <a:effectLst/>
                <a:latin typeface="Arial" panose="020B0604020202020204" pitchFamily="34" charset="0"/>
              </a:rPr>
              <a:t>, which is still </a:t>
            </a:r>
            <a:r>
              <a:rPr kumimoji="0" lang="en-US" altLang="en-US" sz="1800" b="1" i="0" u="none" strike="noStrike" cap="none" normalizeH="0" baseline="0" dirty="0">
                <a:ln>
                  <a:noFill/>
                </a:ln>
                <a:solidFill>
                  <a:schemeClr val="bg1"/>
                </a:solidFill>
                <a:effectLst/>
                <a:latin typeface="Arial" panose="020B0604020202020204" pitchFamily="34" charset="0"/>
              </a:rPr>
              <a:t>not significant</a:t>
            </a:r>
            <a:r>
              <a:rPr kumimoji="0" lang="en-US" altLang="en-US" sz="1800" b="0" i="0" u="none" strike="noStrike" cap="none" normalizeH="0" baseline="0" dirty="0">
                <a:ln>
                  <a:noFill/>
                </a:ln>
                <a:solidFill>
                  <a:schemeClr val="bg1"/>
                </a:solidFill>
                <a:effectLst/>
                <a:latin typeface="Arial" panose="020B0604020202020204" pitchFamily="34" charset="0"/>
              </a:rPr>
              <a:t> at the 0.05 level.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chemeClr val="bg1"/>
                </a:solidFill>
                <a:effectLst/>
                <a:highlight>
                  <a:srgbClr val="C0C0C0"/>
                </a:highlight>
                <a:latin typeface="Arial" panose="020B0604020202020204" pitchFamily="34" charset="0"/>
              </a:rPr>
              <a:t>Conclusion: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bg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The analysis suggests that </a:t>
            </a:r>
            <a:r>
              <a:rPr kumimoji="0" lang="en-US" altLang="en-US" sz="2000" b="1" i="0" u="none" strike="noStrike" cap="none" normalizeH="0" baseline="0" dirty="0">
                <a:ln>
                  <a:noFill/>
                </a:ln>
                <a:solidFill>
                  <a:schemeClr val="bg1"/>
                </a:solidFill>
                <a:effectLst/>
                <a:latin typeface="Arial" panose="020B0604020202020204" pitchFamily="34" charset="0"/>
              </a:rPr>
              <a:t>there is no statistically significant association</a:t>
            </a:r>
            <a:r>
              <a:rPr kumimoji="0" lang="en-US" altLang="en-US" sz="2000" b="0" i="0" u="none" strike="noStrike" cap="none" normalizeH="0" baseline="0" dirty="0">
                <a:ln>
                  <a:noFill/>
                </a:ln>
                <a:solidFill>
                  <a:schemeClr val="bg1"/>
                </a:solidFill>
                <a:effectLst/>
                <a:latin typeface="Arial" panose="020B0604020202020204" pitchFamily="34" charset="0"/>
              </a:rPr>
              <a:t> between how </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Arial" panose="020B0604020202020204" pitchFamily="34" charset="0"/>
              </a:rPr>
              <a:t>often a person consumes fast food and whether they report experiencing foodborne illness.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While some individuals who eat fast food frequently report illness, the variation </a:t>
            </a:r>
            <a:r>
              <a:rPr kumimoji="0" lang="en-US" altLang="en-US" sz="2000" b="1" i="0" u="none" strike="noStrike" cap="none" normalizeH="0" baseline="0" dirty="0">
                <a:ln>
                  <a:noFill/>
                </a:ln>
                <a:solidFill>
                  <a:schemeClr val="bg1"/>
                </a:solidFill>
                <a:effectLst/>
                <a:latin typeface="Arial" panose="020B0604020202020204" pitchFamily="34" charset="0"/>
              </a:rPr>
              <a:t>could be due to chance rather than a meaningful pattern</a:t>
            </a:r>
            <a:r>
              <a:rPr kumimoji="0" lang="en-US" altLang="en-US" sz="20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A larger sample size or additional variables (such as food safety awareness) might help explore this relationship further.</a:t>
            </a:r>
          </a:p>
          <a:p>
            <a:endParaRPr lang="en-US" dirty="0"/>
          </a:p>
        </p:txBody>
      </p:sp>
      <p:pic>
        <p:nvPicPr>
          <p:cNvPr id="4" name="Picture 3">
            <a:extLst>
              <a:ext uri="{FF2B5EF4-FFF2-40B4-BE49-F238E27FC236}">
                <a16:creationId xmlns:a16="http://schemas.microsoft.com/office/drawing/2014/main" id="{D1090661-B333-1363-CF2B-0D60C2728DF4}"/>
              </a:ext>
            </a:extLst>
          </p:cNvPr>
          <p:cNvPicPr>
            <a:picLocks noChangeAspect="1"/>
          </p:cNvPicPr>
          <p:nvPr/>
        </p:nvPicPr>
        <p:blipFill>
          <a:blip r:embed="rId2"/>
          <a:stretch>
            <a:fillRect/>
          </a:stretch>
        </p:blipFill>
        <p:spPr>
          <a:xfrm>
            <a:off x="5971821" y="68094"/>
            <a:ext cx="5883524" cy="1415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1723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8834" y="1747783"/>
            <a:ext cx="8991600" cy="1313665"/>
          </a:xfrm>
        </p:spPr>
        <p:txBody>
          <a:bodyPr>
            <a:normAutofit fontScale="90000"/>
          </a:bodyPr>
          <a:lstStyle/>
          <a:p>
            <a:r>
              <a:rPr lang="en-US" b="1" dirty="0">
                <a:latin typeface="Goudy Old Style" panose="02020502050305020303" pitchFamily="18" charset="0"/>
              </a:rPr>
              <a:t>Consumer satisfaction with fast food quality</a:t>
            </a:r>
            <a:endParaRPr lang="en-US" sz="2000" b="1" dirty="0">
              <a:latin typeface="Goudy Old Style" panose="02020502050305020303" pitchFamily="18" charset="0"/>
            </a:endParaRPr>
          </a:p>
        </p:txBody>
      </p:sp>
      <p:sp>
        <p:nvSpPr>
          <p:cNvPr id="3" name="Subtitle 2"/>
          <p:cNvSpPr>
            <a:spLocks noGrp="1"/>
          </p:cNvSpPr>
          <p:nvPr>
            <p:ph type="subTitle" idx="1"/>
          </p:nvPr>
        </p:nvSpPr>
        <p:spPr>
          <a:xfrm>
            <a:off x="2695193" y="3299993"/>
            <a:ext cx="6960083" cy="2520704"/>
          </a:xfrm>
        </p:spPr>
        <p:txBody>
          <a:bodyPr>
            <a:normAutofit fontScale="92500" lnSpcReduction="10000"/>
          </a:bodyPr>
          <a:lstStyle/>
          <a:p>
            <a:pPr algn="l"/>
            <a:r>
              <a:rPr lang="en-US" dirty="0">
                <a:solidFill>
                  <a:schemeClr val="bg1"/>
                </a:solidFill>
              </a:rPr>
              <a:t>1</a:t>
            </a:r>
            <a:r>
              <a:rPr lang="en-US" sz="1900" dirty="0">
                <a:solidFill>
                  <a:schemeClr val="bg1"/>
                </a:solidFill>
                <a:latin typeface="Arial" panose="020B0604020202020204" pitchFamily="34" charset="0"/>
                <a:cs typeface="Arial" panose="020B0604020202020204" pitchFamily="34" charset="0"/>
              </a:rPr>
              <a:t>.Descriptive statistics:</a:t>
            </a:r>
            <a:r>
              <a:rPr lang="en-IN" sz="1900" b="1" dirty="0">
                <a:solidFill>
                  <a:schemeClr val="bg1"/>
                </a:solidFill>
                <a:latin typeface="Arial" panose="020B0604020202020204" pitchFamily="34" charset="0"/>
                <a:cs typeface="Arial" panose="020B0604020202020204" pitchFamily="34" charset="0"/>
              </a:rPr>
              <a:t>:</a:t>
            </a:r>
            <a:r>
              <a:rPr lang="en-IN" sz="1900" dirty="0">
                <a:solidFill>
                  <a:schemeClr val="bg1"/>
                </a:solidFill>
                <a:latin typeface="Arial" panose="020B0604020202020204" pitchFamily="34" charset="0"/>
                <a:cs typeface="Arial" panose="020B0604020202020204" pitchFamily="34" charset="0"/>
              </a:rPr>
              <a:t> </a:t>
            </a:r>
          </a:p>
          <a:p>
            <a:pPr algn="l"/>
            <a:r>
              <a:rPr lang="en-IN" sz="1900" dirty="0">
                <a:solidFill>
                  <a:schemeClr val="tx1"/>
                </a:solidFill>
                <a:latin typeface="Arial" panose="020B0604020202020204" pitchFamily="34" charset="0"/>
                <a:cs typeface="Arial" panose="020B0604020202020204" pitchFamily="34" charset="0"/>
              </a:rPr>
              <a:t>(Compute mean, median, and mode of satisfaction ratings)</a:t>
            </a:r>
            <a:endParaRPr lang="en-US" sz="1900" dirty="0">
              <a:solidFill>
                <a:schemeClr val="tx1"/>
              </a:solidFill>
              <a:latin typeface="Arial" panose="020B0604020202020204" pitchFamily="34" charset="0"/>
              <a:cs typeface="Arial" panose="020B0604020202020204" pitchFamily="34" charset="0"/>
            </a:endParaRPr>
          </a:p>
          <a:p>
            <a:pPr algn="l"/>
            <a:r>
              <a:rPr lang="en-US" sz="1900" dirty="0">
                <a:solidFill>
                  <a:schemeClr val="bg1"/>
                </a:solidFill>
                <a:latin typeface="Arial" panose="020B0604020202020204" pitchFamily="34" charset="0"/>
                <a:cs typeface="Arial" panose="020B0604020202020204" pitchFamily="34" charset="0"/>
              </a:rPr>
              <a:t>2.Welch ANOVA:</a:t>
            </a:r>
          </a:p>
          <a:p>
            <a:pPr algn="l"/>
            <a:r>
              <a:rPr lang="en-IN" sz="1900" dirty="0">
                <a:solidFill>
                  <a:schemeClr val="tx1"/>
                </a:solidFill>
                <a:latin typeface="Arial" panose="020B0604020202020204" pitchFamily="34" charset="0"/>
                <a:cs typeface="Arial" panose="020B0604020202020204" pitchFamily="34" charset="0"/>
              </a:rPr>
              <a:t>(Compare satisfaction levels across different locality and income groups)</a:t>
            </a:r>
          </a:p>
          <a:p>
            <a:pPr algn="l"/>
            <a:r>
              <a:rPr lang="en-IN" sz="1900" dirty="0">
                <a:solidFill>
                  <a:schemeClr val="bg1"/>
                </a:solidFill>
                <a:latin typeface="Arial" panose="020B0604020202020204" pitchFamily="34" charset="0"/>
                <a:cs typeface="Arial" panose="020B0604020202020204" pitchFamily="34" charset="0"/>
              </a:rPr>
              <a:t>3.ANOVA</a:t>
            </a:r>
          </a:p>
          <a:p>
            <a:pPr algn="l"/>
            <a:r>
              <a:rPr lang="en-IN" sz="1900" dirty="0">
                <a:solidFill>
                  <a:schemeClr val="tx1"/>
                </a:solidFill>
                <a:latin typeface="Arial" panose="020B0604020202020204" pitchFamily="34" charset="0"/>
                <a:cs typeface="Arial" panose="020B0604020202020204" pitchFamily="34" charset="0"/>
              </a:rPr>
              <a:t>(</a:t>
            </a:r>
            <a:r>
              <a:rPr lang="en-IN" sz="1800" dirty="0">
                <a:latin typeface="Arial" panose="020B0604020202020204" pitchFamily="34" charset="0"/>
                <a:cs typeface="Arial" panose="020B0604020202020204" pitchFamily="34" charset="0"/>
              </a:rPr>
              <a:t>Compare satisfaction levels across different Locality)</a:t>
            </a:r>
          </a:p>
          <a:p>
            <a:pPr algn="l"/>
            <a:endParaRPr lang="en-US" sz="1900" dirty="0">
              <a:solidFill>
                <a:schemeClr val="tx1"/>
              </a:solidFill>
              <a:latin typeface="Arial" panose="020B0604020202020204" pitchFamily="34" charset="0"/>
              <a:cs typeface="Arial" panose="020B0604020202020204" pitchFamily="34" charset="0"/>
            </a:endParaRPr>
          </a:p>
          <a:p>
            <a:endParaRPr lang="en-US" dirty="0">
              <a:solidFill>
                <a:schemeClr val="bg1"/>
              </a:solidFill>
            </a:endParaRPr>
          </a:p>
        </p:txBody>
      </p:sp>
    </p:spTree>
    <p:extLst>
      <p:ext uri="{BB962C8B-B14F-4D97-AF65-F5344CB8AC3E}">
        <p14:creationId xmlns:p14="http://schemas.microsoft.com/office/powerpoint/2010/main" val="37243643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195526" y="373224"/>
            <a:ext cx="5906277" cy="6027576"/>
          </a:xfrm>
          <a:prstGeom prst="rect">
            <a:avLst/>
          </a:prstGeom>
        </p:spPr>
      </p:pic>
      <p:sp>
        <p:nvSpPr>
          <p:cNvPr id="4" name="Text Placeholder 3"/>
          <p:cNvSpPr>
            <a:spLocks noGrp="1"/>
          </p:cNvSpPr>
          <p:nvPr>
            <p:ph type="body" sz="half" idx="2"/>
          </p:nvPr>
        </p:nvSpPr>
        <p:spPr>
          <a:xfrm>
            <a:off x="40430" y="757687"/>
            <a:ext cx="5931161" cy="6100313"/>
          </a:xfrm>
        </p:spPr>
        <p:txBody>
          <a:bodyPr>
            <a:normAutofit/>
          </a:bodyPr>
          <a:lstStyle/>
          <a:p>
            <a:r>
              <a:rPr lang="en-US" sz="2400" dirty="0">
                <a:solidFill>
                  <a:schemeClr val="tx1"/>
                </a:solidFill>
                <a:latin typeface="Arial Narrow" panose="020B0606020202030204" pitchFamily="34" charset="0"/>
              </a:rPr>
              <a:t>0=“very satisfied” 1=“very unsatisfied” 2=“unsatisfied” 3=“satisfied” 4=“neutral”</a:t>
            </a:r>
          </a:p>
          <a:p>
            <a:pPr algn="l"/>
            <a:r>
              <a:rPr lang="en-US" sz="2400" b="1" u="sng" dirty="0">
                <a:solidFill>
                  <a:schemeClr val="tx1"/>
                </a:solidFill>
                <a:latin typeface="Arial Narrow" panose="020B0606020202030204" pitchFamily="34" charset="0"/>
              </a:rPr>
              <a:t>Key findings:</a:t>
            </a:r>
          </a:p>
          <a:p>
            <a:pPr marL="342900" indent="-342900" algn="l">
              <a:buClrTx/>
              <a:buFont typeface="Wingdings" panose="05000000000000000000" pitchFamily="2" charset="2"/>
              <a:buChar char="v"/>
            </a:pPr>
            <a:r>
              <a:rPr lang="en-US" sz="2400" dirty="0">
                <a:solidFill>
                  <a:schemeClr val="tx1"/>
                </a:solidFill>
                <a:latin typeface="Arial Narrow" panose="020B0606020202030204" pitchFamily="34" charset="0"/>
              </a:rPr>
              <a:t>This interpretation, the results indicate that nearly half of respondents (48.5%) expressed a neutral opinion about fast food quality. </a:t>
            </a:r>
          </a:p>
          <a:p>
            <a:pPr marL="342900" indent="-342900" algn="l">
              <a:buClrTx/>
              <a:buFont typeface="Wingdings" panose="05000000000000000000" pitchFamily="2" charset="2"/>
              <a:buChar char="v"/>
            </a:pPr>
            <a:r>
              <a:rPr lang="en-US" sz="2400" dirty="0">
                <a:solidFill>
                  <a:schemeClr val="tx1"/>
                </a:solidFill>
                <a:latin typeface="Arial Narrow" panose="020B0606020202030204" pitchFamily="34" charset="0"/>
              </a:rPr>
              <a:t>Equal numbers of respondents (20.3% each) reported being either satisfied or unsatisfied. Only a small percentage were at the extremes, with 4.4% being very satisfied and 6.4% being very unsatisfied.</a:t>
            </a:r>
          </a:p>
          <a:p>
            <a:pPr marL="342900" indent="-342900" algn="l">
              <a:buClrTx/>
              <a:buFont typeface="Wingdings" panose="05000000000000000000" pitchFamily="2" charset="2"/>
              <a:buChar char="v"/>
            </a:pPr>
            <a:r>
              <a:rPr lang="en-US" sz="2400" dirty="0">
                <a:solidFill>
                  <a:schemeClr val="tx1"/>
                </a:solidFill>
                <a:latin typeface="Arial Narrow" panose="020B0606020202030204" pitchFamily="34" charset="0"/>
              </a:rPr>
              <a:t>This suggests most people have either neutral or mixed feelings about fast food quality, with the largest group not feeling strongly either way.</a:t>
            </a:r>
          </a:p>
          <a:p>
            <a:endParaRPr lang="en-US" sz="2400" dirty="0"/>
          </a:p>
        </p:txBody>
      </p:sp>
      <p:sp>
        <p:nvSpPr>
          <p:cNvPr id="2" name="TextBox 1">
            <a:extLst>
              <a:ext uri="{FF2B5EF4-FFF2-40B4-BE49-F238E27FC236}">
                <a16:creationId xmlns:a16="http://schemas.microsoft.com/office/drawing/2014/main" id="{634D41FD-6830-A5FD-C346-3D7DE8DD79DB}"/>
              </a:ext>
            </a:extLst>
          </p:cNvPr>
          <p:cNvSpPr txBox="1"/>
          <p:nvPr/>
        </p:nvSpPr>
        <p:spPr>
          <a:xfrm>
            <a:off x="524422" y="111614"/>
            <a:ext cx="506588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a:solidFill>
                  <a:schemeClr val="tx1"/>
                </a:solidFill>
                <a:latin typeface="Goudy Old Style" panose="02020502050305020303" pitchFamily="18" charset="0"/>
              </a:rPr>
              <a:t>Descriptive statistics</a:t>
            </a:r>
          </a:p>
        </p:txBody>
      </p:sp>
    </p:spTree>
    <p:extLst>
      <p:ext uri="{BB962C8B-B14F-4D97-AF65-F5344CB8AC3E}">
        <p14:creationId xmlns:p14="http://schemas.microsoft.com/office/powerpoint/2010/main" val="21236789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083300" y="597159"/>
            <a:ext cx="6108700" cy="5178490"/>
          </a:xfrm>
          <a:prstGeom prst="rect">
            <a:avLst/>
          </a:prstGeom>
        </p:spPr>
      </p:pic>
      <p:sp>
        <p:nvSpPr>
          <p:cNvPr id="4" name="Text Placeholder 3"/>
          <p:cNvSpPr>
            <a:spLocks noGrp="1"/>
          </p:cNvSpPr>
          <p:nvPr>
            <p:ph type="body" sz="half" idx="2"/>
          </p:nvPr>
        </p:nvSpPr>
        <p:spPr>
          <a:xfrm>
            <a:off x="-25141" y="0"/>
            <a:ext cx="6108700" cy="6858000"/>
          </a:xfrm>
        </p:spPr>
        <p:txBody>
          <a:bodyPr>
            <a:normAutofit/>
          </a:bodyPr>
          <a:lstStyle/>
          <a:p>
            <a:pPr algn="l"/>
            <a:endParaRPr lang="en-US" sz="2400" dirty="0"/>
          </a:p>
          <a:p>
            <a:pPr algn="l"/>
            <a:endParaRPr lang="en-US" sz="2400" dirty="0"/>
          </a:p>
          <a:p>
            <a:pPr algn="l"/>
            <a:endParaRPr lang="en-US" sz="2400" dirty="0"/>
          </a:p>
        </p:txBody>
      </p:sp>
      <p:sp>
        <p:nvSpPr>
          <p:cNvPr id="9" name="Rectangle 8"/>
          <p:cNvSpPr/>
          <p:nvPr/>
        </p:nvSpPr>
        <p:spPr>
          <a:xfrm>
            <a:off x="0" y="1542622"/>
            <a:ext cx="1698991" cy="369332"/>
          </a:xfrm>
          <a:prstGeom prst="rect">
            <a:avLst/>
          </a:prstGeom>
        </p:spPr>
        <p:txBody>
          <a:bodyPr wrap="none">
            <a:spAutoFit/>
          </a:bodyPr>
          <a:lstStyle/>
          <a:p>
            <a:r>
              <a:rPr lang="en-US" sz="1600" b="1" u="sng" dirty="0">
                <a:latin typeface="Arial" panose="020B0604020202020204" pitchFamily="34" charset="0"/>
                <a:cs typeface="Arial" panose="020B0604020202020204" pitchFamily="34" charset="0"/>
              </a:rPr>
              <a:t>KEY FINDINGS</a:t>
            </a:r>
            <a:r>
              <a:rPr lang="en-US" dirty="0"/>
              <a:t>:</a:t>
            </a:r>
          </a:p>
        </p:txBody>
      </p:sp>
      <p:sp>
        <p:nvSpPr>
          <p:cNvPr id="10" name="TextBox 9"/>
          <p:cNvSpPr txBox="1"/>
          <p:nvPr/>
        </p:nvSpPr>
        <p:spPr>
          <a:xfrm>
            <a:off x="468929" y="167487"/>
            <a:ext cx="551515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a:latin typeface="Goudy Old Style" panose="02020502050305020303" pitchFamily="18" charset="0"/>
              </a:rPr>
              <a:t>WELCH ANOVA</a:t>
            </a:r>
          </a:p>
        </p:txBody>
      </p:sp>
      <p:sp>
        <p:nvSpPr>
          <p:cNvPr id="2" name="Rectangle 1"/>
          <p:cNvSpPr/>
          <p:nvPr/>
        </p:nvSpPr>
        <p:spPr>
          <a:xfrm>
            <a:off x="86775" y="1859986"/>
            <a:ext cx="6096000" cy="4893647"/>
          </a:xfrm>
          <a:prstGeom prst="rect">
            <a:avLst/>
          </a:prstGeom>
        </p:spPr>
        <p:txBody>
          <a:bodyPr>
            <a:spAutoFit/>
          </a:bodyPr>
          <a:lstStyle/>
          <a:p>
            <a:pPr>
              <a:buFont typeface="+mj-lt"/>
              <a:buAutoNum type="arabicPeriod"/>
            </a:pPr>
            <a:r>
              <a:rPr lang="en-US" b="1" dirty="0">
                <a:latin typeface="Arial" panose="020B0604020202020204" pitchFamily="34" charset="0"/>
                <a:cs typeface="Arial" panose="020B0604020202020204" pitchFamily="34" charset="0"/>
              </a:rPr>
              <a:t>Statistical Significance</a:t>
            </a:r>
            <a:r>
              <a:rPr lang="en-US" dirty="0">
                <a:latin typeface="Arial" panose="020B0604020202020204" pitchFamily="34" charset="0"/>
                <a:cs typeface="Arial" panose="020B0604020202020204" pitchFamily="34" charset="0"/>
              </a:rPr>
              <a:t> </a:t>
            </a:r>
          </a:p>
          <a:p>
            <a:pPr marL="742950" lvl="1" indent="-285750">
              <a:buFont typeface="+mj-lt"/>
              <a:buAutoNum type="arabicPeriod"/>
            </a:pPr>
            <a:r>
              <a:rPr lang="en-US" dirty="0">
                <a:latin typeface="Arial" panose="020B0604020202020204" pitchFamily="34" charset="0"/>
                <a:cs typeface="Arial" panose="020B0604020202020204" pitchFamily="34" charset="0"/>
              </a:rPr>
              <a:t>The p-value (0.003) is less than the standard significance level of 0.05</a:t>
            </a:r>
          </a:p>
          <a:p>
            <a:pPr marL="742950" lvl="1" indent="-285750">
              <a:buFont typeface="+mj-lt"/>
              <a:buAutoNum type="arabicPeriod"/>
            </a:pPr>
            <a:r>
              <a:rPr lang="en-US" dirty="0">
                <a:latin typeface="Arial" panose="020B0604020202020204" pitchFamily="34" charset="0"/>
                <a:cs typeface="Arial" panose="020B0604020202020204" pitchFamily="34" charset="0"/>
              </a:rPr>
              <a:t>This indicates statistically significant differences in satisfaction with fast food quality across groups</a:t>
            </a:r>
          </a:p>
          <a:p>
            <a:pPr>
              <a:buFont typeface="+mj-lt"/>
              <a:buAutoNum type="arabicPeriod"/>
            </a:pPr>
            <a:r>
              <a:rPr lang="en-US" b="1" dirty="0">
                <a:latin typeface="Arial" panose="020B0604020202020204" pitchFamily="34" charset="0"/>
                <a:cs typeface="Arial" panose="020B0604020202020204" pitchFamily="34" charset="0"/>
              </a:rPr>
              <a:t>Robust Confirmation</a:t>
            </a:r>
            <a:r>
              <a:rPr lang="en-US" dirty="0">
                <a:latin typeface="Arial" panose="020B0604020202020204" pitchFamily="34" charset="0"/>
                <a:cs typeface="Arial" panose="020B0604020202020204" pitchFamily="34" charset="0"/>
              </a:rPr>
              <a:t> </a:t>
            </a:r>
          </a:p>
          <a:p>
            <a:pPr marL="742950" lvl="1" indent="-285750">
              <a:buFont typeface="+mj-lt"/>
              <a:buAutoNum type="arabicPeriod"/>
            </a:pPr>
            <a:r>
              <a:rPr lang="en-US" dirty="0">
                <a:latin typeface="Arial" panose="020B0604020202020204" pitchFamily="34" charset="0"/>
                <a:cs typeface="Arial" panose="020B0604020202020204" pitchFamily="34" charset="0"/>
              </a:rPr>
              <a:t>The Welch test (p-value = 0.004) further confirms the finding of significant differences between groups</a:t>
            </a:r>
          </a:p>
          <a:p>
            <a:r>
              <a:rPr lang="en-US" sz="2400" u="sng" dirty="0">
                <a:solidFill>
                  <a:schemeClr val="accent3"/>
                </a:solidFill>
                <a:latin typeface="Arial" panose="020B0604020202020204" pitchFamily="34" charset="0"/>
                <a:cs typeface="Arial" panose="020B0604020202020204" pitchFamily="34" charset="0"/>
              </a:rPr>
              <a:t>Conclusions:</a:t>
            </a:r>
          </a:p>
          <a:p>
            <a:r>
              <a:rPr lang="en-US" dirty="0">
                <a:latin typeface="Arial" panose="020B0604020202020204" pitchFamily="34" charset="0"/>
                <a:cs typeface="Arial" panose="020B0604020202020204" pitchFamily="34" charset="0"/>
              </a:rPr>
              <a:t>There is a statistically significant difference in satisfaction with the quality of fast food across the groups. </a:t>
            </a:r>
            <a:endParaRPr lang="en-US" b="1" dirty="0">
              <a:latin typeface="Arial" panose="020B0604020202020204" pitchFamily="34" charset="0"/>
              <a:cs typeface="Arial" panose="020B0604020202020204" pitchFamily="34" charset="0"/>
            </a:endParaRPr>
          </a:p>
          <a:p>
            <a:pPr>
              <a:buFont typeface="Arial" panose="020B0604020202020204" pitchFamily="34" charset="0"/>
              <a:buChar char="•"/>
            </a:pPr>
            <a:r>
              <a:rPr lang="en-US" dirty="0">
                <a:latin typeface="Arial" panose="020B0604020202020204" pitchFamily="34" charset="0"/>
                <a:cs typeface="Arial" panose="020B0604020202020204" pitchFamily="34" charset="0"/>
              </a:rPr>
              <a:t>Different demographic or customer segments have notably different perceptions of fast food quality</a:t>
            </a:r>
          </a:p>
          <a:p>
            <a:pPr>
              <a:buFont typeface="Arial" panose="020B0604020202020204" pitchFamily="34" charset="0"/>
              <a:buChar char="•"/>
            </a:pPr>
            <a:r>
              <a:rPr lang="en-US" dirty="0">
                <a:latin typeface="Arial" panose="020B0604020202020204" pitchFamily="34" charset="0"/>
                <a:cs typeface="Arial" panose="020B0604020202020204" pitchFamily="34" charset="0"/>
              </a:rPr>
              <a:t>These variations might be due to factors like age, preferences, expectations, or specific outlet characteristics</a:t>
            </a:r>
          </a:p>
        </p:txBody>
      </p:sp>
      <p:sp>
        <p:nvSpPr>
          <p:cNvPr id="6" name="TextBox 5">
            <a:extLst>
              <a:ext uri="{FF2B5EF4-FFF2-40B4-BE49-F238E27FC236}">
                <a16:creationId xmlns:a16="http://schemas.microsoft.com/office/drawing/2014/main" id="{3FC5BFCB-8D01-B3E7-8350-4E7E7755AEBD}"/>
              </a:ext>
            </a:extLst>
          </p:cNvPr>
          <p:cNvSpPr txBox="1"/>
          <p:nvPr/>
        </p:nvSpPr>
        <p:spPr>
          <a:xfrm>
            <a:off x="0" y="745105"/>
            <a:ext cx="5703529" cy="830997"/>
          </a:xfrm>
          <a:prstGeom prst="rect">
            <a:avLst/>
          </a:prstGeom>
          <a:noFill/>
        </p:spPr>
        <p:txBody>
          <a:bodyPr wrap="square" rtlCol="0">
            <a:spAutoFit/>
          </a:bodyPr>
          <a:lstStyle/>
          <a:p>
            <a:r>
              <a:rPr lang="en-IN" sz="1600" dirty="0">
                <a:latin typeface="Arial" panose="020B0604020202020204" pitchFamily="34" charset="0"/>
                <a:cs typeface="Arial" panose="020B0604020202020204" pitchFamily="34" charset="0"/>
              </a:rPr>
              <a:t>Compare satisfaction levels across different  income groups group1-above 80,000 , group 2-below 15,000 ,</a:t>
            </a:r>
          </a:p>
          <a:p>
            <a:r>
              <a:rPr lang="en-IN" sz="1600" dirty="0">
                <a:latin typeface="Arial" panose="020B0604020202020204" pitchFamily="34" charset="0"/>
                <a:cs typeface="Arial" panose="020B0604020202020204" pitchFamily="34" charset="0"/>
              </a:rPr>
              <a:t>group3- between 15,000-80,000.</a:t>
            </a:r>
          </a:p>
        </p:txBody>
      </p:sp>
    </p:spTree>
    <p:extLst>
      <p:ext uri="{BB962C8B-B14F-4D97-AF65-F5344CB8AC3E}">
        <p14:creationId xmlns:p14="http://schemas.microsoft.com/office/powerpoint/2010/main" val="184784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6102221" y="811763"/>
            <a:ext cx="6089779" cy="4683968"/>
          </a:xfrm>
          <a:prstGeom prst="rect">
            <a:avLst/>
          </a:prstGeom>
        </p:spPr>
      </p:pic>
      <p:sp>
        <p:nvSpPr>
          <p:cNvPr id="4" name="Text Placeholder 3"/>
          <p:cNvSpPr>
            <a:spLocks noGrp="1"/>
          </p:cNvSpPr>
          <p:nvPr>
            <p:ph type="body" sz="half" idx="2"/>
          </p:nvPr>
        </p:nvSpPr>
        <p:spPr>
          <a:xfrm>
            <a:off x="74645" y="675409"/>
            <a:ext cx="6027576" cy="6643396"/>
          </a:xfrm>
        </p:spPr>
        <p:txBody>
          <a:bodyPr>
            <a:normAutofit/>
          </a:bodyPr>
          <a:lstStyle/>
          <a:p>
            <a:pPr algn="l">
              <a:buClrTx/>
            </a:pPr>
            <a:r>
              <a:rPr lang="en-US" sz="1800" b="1" u="sng" dirty="0">
                <a:solidFill>
                  <a:schemeClr val="tx1"/>
                </a:solidFill>
                <a:latin typeface="Arial" panose="020B0604020202020204" pitchFamily="34" charset="0"/>
                <a:cs typeface="Arial" panose="020B0604020202020204" pitchFamily="34" charset="0"/>
              </a:rPr>
              <a:t>Conclusion:</a:t>
            </a:r>
            <a:r>
              <a:rPr lang="en-US" sz="1800" dirty="0">
                <a:solidFill>
                  <a:schemeClr val="tx1"/>
                </a:solidFill>
                <a:latin typeface="Arial" panose="020B0604020202020204" pitchFamily="34" charset="0"/>
                <a:cs typeface="Arial" panose="020B0604020202020204" pitchFamily="34" charset="0"/>
              </a:rPr>
              <a:t> </a:t>
            </a:r>
          </a:p>
          <a:p>
            <a:pPr algn="l">
              <a:buClrTx/>
            </a:pPr>
            <a:r>
              <a:rPr lang="en-US" sz="1800" dirty="0">
                <a:solidFill>
                  <a:schemeClr val="tx1"/>
                </a:solidFill>
                <a:latin typeface="Arial" panose="020B0604020202020204" pitchFamily="34" charset="0"/>
                <a:cs typeface="Arial" panose="020B0604020202020204" pitchFamily="34" charset="0"/>
              </a:rPr>
              <a:t>The Games-Howell post-hoc test reveals significant differences in fast food satisfaction between income groups. Specifically:</a:t>
            </a:r>
          </a:p>
          <a:p>
            <a:pPr marL="285750" indent="-285750" algn="l">
              <a:buClrTx/>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Income Group 1 reports significantly higher satisfaction than both Group 2 (p=0.040) and Group 3 (p=0.020).</a:t>
            </a:r>
          </a:p>
          <a:p>
            <a:pPr marL="285750" indent="-285750" algn="l">
              <a:buClrTx/>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There is no significant difference in satisfaction between Income Groups 2 and 3 (p=0.611).</a:t>
            </a:r>
          </a:p>
          <a:p>
            <a:pPr marL="285750" indent="-285750" algn="l">
              <a:buClrTx/>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These findings suggest that respondents in the higher income category are more satisfied with fast food quality in local outlets compared to respondents in lower income categories. This could potentially indicate different expectations or standards for fast food quality across income levels, with higher income groups possibly being more critical of fast food quality.</a:t>
            </a:r>
          </a:p>
          <a:p>
            <a:pPr marL="285750" indent="-285750" algn="l">
              <a:buClrTx/>
              <a:buFont typeface="Wingdings" panose="05000000000000000000" pitchFamily="2" charset="2"/>
              <a:buChar char="q"/>
            </a:pPr>
            <a:endParaRPr lang="en-US" dirty="0"/>
          </a:p>
        </p:txBody>
      </p:sp>
    </p:spTree>
    <p:extLst>
      <p:ext uri="{BB962C8B-B14F-4D97-AF65-F5344CB8AC3E}">
        <p14:creationId xmlns:p14="http://schemas.microsoft.com/office/powerpoint/2010/main" val="1598065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89" y="188528"/>
            <a:ext cx="4486656" cy="561108"/>
          </a:xfrm>
        </p:spPr>
        <p:txBody>
          <a:bodyPr>
            <a:noAutofit/>
          </a:bodyPr>
          <a:lstStyle/>
          <a:p>
            <a:r>
              <a:rPr lang="en-IN" sz="2800" b="1" dirty="0">
                <a:latin typeface="Goudy Old Style" panose="02020502050305020303" pitchFamily="18" charset="0"/>
              </a:rPr>
              <a:t>ANOVA</a:t>
            </a:r>
            <a:endParaRPr lang="en-US" sz="2800" b="1" dirty="0">
              <a:latin typeface="Goudy Old Style" panose="02020502050305020303" pitchFamily="18" charset="0"/>
            </a:endParaRPr>
          </a:p>
        </p:txBody>
      </p:sp>
      <p:pic>
        <p:nvPicPr>
          <p:cNvPr id="5" name="Content Placeholder 4"/>
          <p:cNvPicPr>
            <a:picLocks noGrp="1" noChangeAspect="1"/>
          </p:cNvPicPr>
          <p:nvPr>
            <p:ph idx="1"/>
          </p:nvPr>
        </p:nvPicPr>
        <p:blipFill>
          <a:blip r:embed="rId2"/>
          <a:stretch>
            <a:fillRect/>
          </a:stretch>
        </p:blipFill>
        <p:spPr>
          <a:xfrm>
            <a:off x="6092711" y="1"/>
            <a:ext cx="6099290" cy="6858000"/>
          </a:xfrm>
          <a:prstGeom prst="rect">
            <a:avLst/>
          </a:prstGeom>
        </p:spPr>
      </p:pic>
      <p:sp>
        <p:nvSpPr>
          <p:cNvPr id="4" name="Text Placeholder 3"/>
          <p:cNvSpPr>
            <a:spLocks noGrp="1"/>
          </p:cNvSpPr>
          <p:nvPr>
            <p:ph type="body" sz="half" idx="2"/>
          </p:nvPr>
        </p:nvSpPr>
        <p:spPr>
          <a:xfrm>
            <a:off x="104463" y="1683931"/>
            <a:ext cx="5820907" cy="5712022"/>
          </a:xfrm>
        </p:spPr>
        <p:txBody>
          <a:bodyPr/>
          <a:lstStyle/>
          <a:p>
            <a:pPr algn="l"/>
            <a:r>
              <a:rPr lang="en-US" sz="1800" dirty="0">
                <a:solidFill>
                  <a:schemeClr val="tx1"/>
                </a:solidFill>
                <a:latin typeface="Arial" panose="020B0604020202020204" pitchFamily="34" charset="0"/>
                <a:cs typeface="Arial" panose="020B0604020202020204" pitchFamily="34" charset="0"/>
              </a:rPr>
              <a:t>0=“urban” 1=“rural” 2=“semi-urban”</a:t>
            </a:r>
          </a:p>
          <a:p>
            <a:pPr algn="l"/>
            <a:r>
              <a:rPr lang="en-US" sz="1800" b="1" u="sng" dirty="0">
                <a:solidFill>
                  <a:schemeClr val="tx1"/>
                </a:solidFill>
                <a:latin typeface="Arial" panose="020B0604020202020204" pitchFamily="34" charset="0"/>
                <a:cs typeface="Arial" panose="020B0604020202020204" pitchFamily="34" charset="0"/>
              </a:rPr>
              <a:t>From the ANOVA results:</a:t>
            </a:r>
          </a:p>
          <a:p>
            <a:pPr marL="285750" indent="-285750" algn="l">
              <a:buClrTx/>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F(2, 405) = 2.124, p = 0.121</a:t>
            </a:r>
          </a:p>
          <a:p>
            <a:pPr marL="285750" indent="-285750" algn="l">
              <a:buClrTx/>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Since the p-value (0.121) is greater than the conventional significance level of 0.05, we fail to reject the null hypothesis.</a:t>
            </a:r>
          </a:p>
          <a:p>
            <a:pPr marL="285750" indent="-285750" algn="l">
              <a:buClrTx/>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This means there is no statistically significant difference in fast food satisfaction ratings among the three groups. While there appear to be small differences in the mean satisfaction scores (with Group 1 having the highest mean at 3.12), these differences are not statistically significant and could be due to random sampling variation</a:t>
            </a:r>
            <a:r>
              <a:rPr lang="en-US" sz="1800" dirty="0">
                <a:latin typeface="Arial" panose="020B0604020202020204" pitchFamily="34" charset="0"/>
                <a:cs typeface="Arial" panose="020B0604020202020204" pitchFamily="34" charset="0"/>
              </a:rPr>
              <a:t>.</a:t>
            </a:r>
          </a:p>
          <a:p>
            <a:pPr algn="l"/>
            <a:endParaRPr lang="en-US" dirty="0"/>
          </a:p>
        </p:txBody>
      </p:sp>
      <p:sp>
        <p:nvSpPr>
          <p:cNvPr id="3" name="TextBox 2">
            <a:extLst>
              <a:ext uri="{FF2B5EF4-FFF2-40B4-BE49-F238E27FC236}">
                <a16:creationId xmlns:a16="http://schemas.microsoft.com/office/drawing/2014/main" id="{477F34F4-9701-2302-F23E-9A5DC0B77F94}"/>
              </a:ext>
            </a:extLst>
          </p:cNvPr>
          <p:cNvSpPr txBox="1"/>
          <p:nvPr/>
        </p:nvSpPr>
        <p:spPr>
          <a:xfrm>
            <a:off x="280555" y="893618"/>
            <a:ext cx="5340927" cy="646331"/>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Compare satisfaction levels across different LOCALITY</a:t>
            </a:r>
          </a:p>
        </p:txBody>
      </p:sp>
    </p:spTree>
    <p:extLst>
      <p:ext uri="{BB962C8B-B14F-4D97-AF65-F5344CB8AC3E}">
        <p14:creationId xmlns:p14="http://schemas.microsoft.com/office/powerpoint/2010/main" val="2766092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E27DD-477F-DD3E-4E67-872DAD60B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5BCBA-E1BA-BF41-DDCE-9F1C59EB4073}"/>
              </a:ext>
            </a:extLst>
          </p:cNvPr>
          <p:cNvSpPr>
            <a:spLocks noGrp="1"/>
          </p:cNvSpPr>
          <p:nvPr>
            <p:ph type="ctrTitle"/>
          </p:nvPr>
        </p:nvSpPr>
        <p:spPr>
          <a:xfrm>
            <a:off x="3385983" y="1995949"/>
            <a:ext cx="5708856" cy="940995"/>
          </a:xfrm>
        </p:spPr>
        <p:txBody>
          <a:bodyPr>
            <a:normAutofit fontScale="90000"/>
          </a:bodyPr>
          <a:lstStyle/>
          <a:p>
            <a:r>
              <a:rPr lang="en-IN" sz="4400" b="1" dirty="0">
                <a:latin typeface="Goudy Old Style" panose="02020502050305020303" pitchFamily="18" charset="0"/>
              </a:rPr>
              <a:t>CHAPTER 6</a:t>
            </a:r>
          </a:p>
        </p:txBody>
      </p:sp>
      <p:sp>
        <p:nvSpPr>
          <p:cNvPr id="4" name="Title 1">
            <a:extLst>
              <a:ext uri="{FF2B5EF4-FFF2-40B4-BE49-F238E27FC236}">
                <a16:creationId xmlns:a16="http://schemas.microsoft.com/office/drawing/2014/main" id="{870AFC30-D2C9-D73E-644D-7D6A453E3925}"/>
              </a:ext>
            </a:extLst>
          </p:cNvPr>
          <p:cNvSpPr txBox="1">
            <a:spLocks/>
          </p:cNvSpPr>
          <p:nvPr/>
        </p:nvSpPr>
        <p:spPr bwMode="blackWhite">
          <a:xfrm>
            <a:off x="2664542" y="3080397"/>
            <a:ext cx="7197213" cy="697205"/>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IN" sz="2800" b="1" dirty="0" err="1">
                <a:latin typeface="Goudy Old Style" panose="02020502050305020303" pitchFamily="18" charset="0"/>
              </a:rPr>
              <a:t>ViSUALIZATIONS</a:t>
            </a:r>
            <a:endParaRPr lang="en-IN" sz="2800" b="1" dirty="0">
              <a:solidFill>
                <a:schemeClr val="bg1"/>
              </a:solidFill>
              <a:latin typeface="Goudy Old Style" panose="02020502050305020303" pitchFamily="18" charset="0"/>
            </a:endParaRPr>
          </a:p>
        </p:txBody>
      </p:sp>
    </p:spTree>
    <p:extLst>
      <p:ext uri="{BB962C8B-B14F-4D97-AF65-F5344CB8AC3E}">
        <p14:creationId xmlns:p14="http://schemas.microsoft.com/office/powerpoint/2010/main" val="3816033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221" y="374073"/>
            <a:ext cx="4486656" cy="781203"/>
          </a:xfrm>
        </p:spPr>
        <p:txBody>
          <a:bodyPr>
            <a:normAutofit fontScale="90000"/>
          </a:bodyPr>
          <a:lstStyle/>
          <a:p>
            <a:r>
              <a:rPr lang="en-US" dirty="0"/>
              <a:t> </a:t>
            </a:r>
            <a:r>
              <a:rPr lang="en-US" b="1" dirty="0">
                <a:latin typeface="Goudy Old Style" panose="02020502050305020303" pitchFamily="18" charset="0"/>
              </a:rPr>
              <a:t>choose healthier food options over fast food</a:t>
            </a:r>
          </a:p>
        </p:txBody>
      </p:sp>
      <p:pic>
        <p:nvPicPr>
          <p:cNvPr id="5" name="Content Placeholder 4"/>
          <p:cNvPicPr>
            <a:picLocks noGrp="1" noChangeAspect="1"/>
          </p:cNvPicPr>
          <p:nvPr>
            <p:ph idx="1"/>
          </p:nvPr>
        </p:nvPicPr>
        <p:blipFill>
          <a:blip r:embed="rId2"/>
          <a:stretch>
            <a:fillRect/>
          </a:stretch>
        </p:blipFill>
        <p:spPr>
          <a:xfrm>
            <a:off x="6259691" y="1360276"/>
            <a:ext cx="5759761" cy="3675184"/>
          </a:xfrm>
          <a:prstGeom prst="rect">
            <a:avLst/>
          </a:prstGeom>
        </p:spPr>
      </p:pic>
      <p:sp>
        <p:nvSpPr>
          <p:cNvPr id="6" name="Rectangle 1"/>
          <p:cNvSpPr>
            <a:spLocks noGrp="1" noChangeArrowheads="1"/>
          </p:cNvSpPr>
          <p:nvPr>
            <p:ph type="body" sz="half" idx="2"/>
          </p:nvPr>
        </p:nvSpPr>
        <p:spPr bwMode="auto">
          <a:xfrm>
            <a:off x="172548" y="1821971"/>
            <a:ext cx="575976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sng" strike="noStrike" cap="none" normalizeH="0" baseline="0" dirty="0">
                <a:ln>
                  <a:noFill/>
                </a:ln>
                <a:solidFill>
                  <a:schemeClr val="tx1"/>
                </a:solidFill>
                <a:effectLst/>
                <a:latin typeface="Arial" panose="020B0604020202020204" pitchFamily="34" charset="0"/>
              </a:rPr>
              <a:t>Key findings: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78% of respondents (Sometimes + Always) make healthy food choices to some degree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Only about 10.4% completely ignore healthier food options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There's a mixed approach to nutrition, with most people being occasional or consistent healthy eaters </a:t>
            </a:r>
          </a:p>
        </p:txBody>
      </p:sp>
    </p:spTree>
    <p:extLst>
      <p:ext uri="{BB962C8B-B14F-4D97-AF65-F5344CB8AC3E}">
        <p14:creationId xmlns:p14="http://schemas.microsoft.com/office/powerpoint/2010/main" val="3439629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321" y="194182"/>
            <a:ext cx="5174895" cy="1141497"/>
          </a:xfrm>
        </p:spPr>
        <p:txBody>
          <a:bodyPr>
            <a:noAutofit/>
          </a:bodyPr>
          <a:lstStyle/>
          <a:p>
            <a:r>
              <a:rPr lang="en-US" sz="2000" b="1" dirty="0">
                <a:latin typeface="Goudy Old Style" panose="02020502050305020303" pitchFamily="18" charset="0"/>
              </a:rPr>
              <a:t>Consumption of beverages like soda or milkshake with fast food</a:t>
            </a:r>
          </a:p>
        </p:txBody>
      </p:sp>
      <p:sp>
        <p:nvSpPr>
          <p:cNvPr id="4" name="Text Placeholder 3"/>
          <p:cNvSpPr>
            <a:spLocks noGrp="1"/>
          </p:cNvSpPr>
          <p:nvPr>
            <p:ph type="body" sz="half" idx="2"/>
          </p:nvPr>
        </p:nvSpPr>
        <p:spPr>
          <a:xfrm>
            <a:off x="377014" y="1817834"/>
            <a:ext cx="4712092" cy="4855528"/>
          </a:xfrm>
        </p:spPr>
        <p:txBody>
          <a:bodyPr>
            <a:normAutofit/>
          </a:bodyPr>
          <a:lstStyle/>
          <a:p>
            <a:pPr algn="l"/>
            <a:r>
              <a:rPr lang="en-US" sz="1800" b="1" u="sng" dirty="0">
                <a:solidFill>
                  <a:schemeClr val="tx1"/>
                </a:solidFill>
                <a:latin typeface="Arial" panose="020B0604020202020204" pitchFamily="34" charset="0"/>
                <a:cs typeface="Arial" panose="020B0604020202020204" pitchFamily="34" charset="0"/>
              </a:rPr>
              <a:t>Key insights:</a:t>
            </a:r>
          </a:p>
          <a:p>
            <a:pPr marL="285750" indent="-285750" algn="l">
              <a:buClrTx/>
              <a:buFont typeface="Wingdings" panose="05000000000000000000" pitchFamily="2" charset="2"/>
              <a:buChar char="v"/>
            </a:pPr>
            <a:r>
              <a:rPr lang="en-US" sz="2000" dirty="0">
                <a:solidFill>
                  <a:schemeClr val="accent5">
                    <a:lumMod val="50000"/>
                  </a:schemeClr>
                </a:solidFill>
                <a:latin typeface="Arial" panose="020B0604020202020204" pitchFamily="34" charset="0"/>
                <a:cs typeface="Arial" panose="020B0604020202020204" pitchFamily="34" charset="0"/>
              </a:rPr>
              <a:t>There's a slight preference for consuming sugary beverages with fast food</a:t>
            </a:r>
          </a:p>
          <a:p>
            <a:pPr marL="285750" indent="-285750" algn="l">
              <a:buClrTx/>
              <a:buFont typeface="Wingdings" panose="05000000000000000000" pitchFamily="2" charset="2"/>
              <a:buChar char="v"/>
            </a:pPr>
            <a:r>
              <a:rPr lang="en-US" sz="2000" dirty="0">
                <a:solidFill>
                  <a:schemeClr val="accent5">
                    <a:lumMod val="50000"/>
                  </a:schemeClr>
                </a:solidFill>
                <a:latin typeface="Arial" panose="020B0604020202020204" pitchFamily="34" charset="0"/>
                <a:cs typeface="Arial" panose="020B0604020202020204" pitchFamily="34" charset="0"/>
              </a:rPr>
              <a:t>The split is relatively close, with just an 11.28% difference between those who do and do not drink soda or milkshakes</a:t>
            </a:r>
          </a:p>
          <a:p>
            <a:pPr marL="285750" indent="-285750" algn="l">
              <a:buClrTx/>
              <a:buFont typeface="Wingdings" panose="05000000000000000000" pitchFamily="2" charset="2"/>
              <a:buChar char="v"/>
            </a:pPr>
            <a:r>
              <a:rPr lang="en-US" sz="2000" dirty="0">
                <a:solidFill>
                  <a:schemeClr val="accent5">
                    <a:lumMod val="50000"/>
                  </a:schemeClr>
                </a:solidFill>
                <a:latin typeface="Arial" panose="020B0604020202020204" pitchFamily="34" charset="0"/>
                <a:cs typeface="Arial" panose="020B0604020202020204" pitchFamily="34" charset="0"/>
              </a:rPr>
              <a:t>Suggests a fairly balanced attitude towards beverage choices when eating fast foo</a:t>
            </a:r>
            <a:r>
              <a:rPr lang="en-US" sz="1800" dirty="0">
                <a:solidFill>
                  <a:schemeClr val="accent5">
                    <a:lumMod val="50000"/>
                  </a:schemeClr>
                </a:solidFill>
                <a:latin typeface="Arial" panose="020B0604020202020204" pitchFamily="34" charset="0"/>
                <a:cs typeface="Arial" panose="020B0604020202020204" pitchFamily="34" charset="0"/>
              </a:rPr>
              <a:t>d</a:t>
            </a:r>
          </a:p>
          <a:p>
            <a:endParaRPr lang="en-US" dirty="0"/>
          </a:p>
        </p:txBody>
      </p:sp>
      <p:pic>
        <p:nvPicPr>
          <p:cNvPr id="8" name="Content Placeholder 7"/>
          <p:cNvPicPr>
            <a:picLocks noGrp="1" noChangeAspect="1"/>
          </p:cNvPicPr>
          <p:nvPr>
            <p:ph idx="1"/>
          </p:nvPr>
        </p:nvPicPr>
        <p:blipFill>
          <a:blip r:embed="rId2"/>
          <a:stretch>
            <a:fillRect/>
          </a:stretch>
        </p:blipFill>
        <p:spPr>
          <a:xfrm>
            <a:off x="6096000" y="1928713"/>
            <a:ext cx="6098931" cy="3685527"/>
          </a:xfrm>
          <a:prstGeom prst="rect">
            <a:avLst/>
          </a:prstGeom>
        </p:spPr>
      </p:pic>
    </p:spTree>
    <p:extLst>
      <p:ext uri="{BB962C8B-B14F-4D97-AF65-F5344CB8AC3E}">
        <p14:creationId xmlns:p14="http://schemas.microsoft.com/office/powerpoint/2010/main" val="41845240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5543550"/>
            <a:ext cx="12192000" cy="2628900"/>
          </a:xfrm>
        </p:spPr>
        <p:txBody>
          <a:bodyPr>
            <a:normAutofit/>
          </a:bodyPr>
          <a:lstStyle/>
          <a:p>
            <a:pPr marL="0" indent="0" algn="l">
              <a:lnSpc>
                <a:spcPct val="115000"/>
              </a:lnSpc>
              <a:spcBef>
                <a:spcPts val="0"/>
              </a:spcBef>
              <a:spcAft>
                <a:spcPts val="1000"/>
              </a:spcAft>
              <a:buNone/>
            </a:pPr>
            <a:r>
              <a:rPr lang="en-US" sz="1600" b="1" u="sng" dirty="0" err="1">
                <a:solidFill>
                  <a:schemeClr val="accent3">
                    <a:lumMod val="50000"/>
                  </a:schemeClr>
                </a:solidFill>
                <a:latin typeface="Arial Black" panose="020B0A04020102020204" pitchFamily="34" charset="0"/>
                <a:ea typeface="Times New Roman" panose="02020603050405020304" pitchFamily="18" charset="0"/>
                <a:cs typeface="Times New Roman" panose="02020603050405020304" pitchFamily="18" charset="0"/>
              </a:rPr>
              <a:t>Conclusion:</a:t>
            </a:r>
            <a:r>
              <a:rPr lang="en-US" sz="1800" b="1" dirty="0" err="1">
                <a:solidFill>
                  <a:schemeClr val="tx1"/>
                </a:solidFill>
                <a:latin typeface="Arial" panose="020B0604020202020204" pitchFamily="34" charset="0"/>
                <a:ea typeface="Times New Roman" panose="02020603050405020304" pitchFamily="18" charset="0"/>
              </a:rPr>
              <a:t>The</a:t>
            </a:r>
            <a:r>
              <a:rPr lang="en-US" sz="1800" b="1" dirty="0">
                <a:solidFill>
                  <a:schemeClr val="tx1"/>
                </a:solidFill>
                <a:latin typeface="Arial" panose="020B0604020202020204" pitchFamily="34" charset="0"/>
                <a:ea typeface="Times New Roman" panose="02020603050405020304" pitchFamily="18" charset="0"/>
              </a:rPr>
              <a:t> majority of respondents, especially males, are influenced by social media advertisements regarding fast food. Fewer people remain unaffected, with females showing a slightly higher resistance compared to males</a:t>
            </a:r>
            <a:endParaRPr lang="en-US" sz="1800" b="1" dirty="0">
              <a:solidFill>
                <a:schemeClr val="tx1"/>
              </a:solidFill>
            </a:endParaRPr>
          </a:p>
        </p:txBody>
      </p:sp>
      <p:pic>
        <p:nvPicPr>
          <p:cNvPr id="5" name="Content Placeholder 4"/>
          <p:cNvPicPr>
            <a:picLocks noGrp="1"/>
          </p:cNvPicPr>
          <p:nvPr>
            <p:ph idx="4294967295"/>
          </p:nvPr>
        </p:nvPicPr>
        <p:blipFill>
          <a:blip r:embed="rId2"/>
          <a:stretch>
            <a:fillRect/>
          </a:stretch>
        </p:blipFill>
        <p:spPr>
          <a:xfrm>
            <a:off x="0" y="517525"/>
            <a:ext cx="9788525" cy="4813300"/>
          </a:xfrm>
          <a:prstGeom prst="rect">
            <a:avLst/>
          </a:prstGeom>
        </p:spPr>
      </p:pic>
      <p:sp>
        <p:nvSpPr>
          <p:cNvPr id="6" name="Rectangle 5"/>
          <p:cNvSpPr/>
          <p:nvPr/>
        </p:nvSpPr>
        <p:spPr>
          <a:xfrm>
            <a:off x="3134058" y="0"/>
            <a:ext cx="5354515" cy="488403"/>
          </a:xfrm>
          <a:prstGeom prst="rect">
            <a:avLst/>
          </a:prstGeom>
        </p:spPr>
        <p:txBody>
          <a:bodyPr wrap="square">
            <a:spAutoFit/>
          </a:bodyPr>
          <a:lstStyle/>
          <a:p>
            <a:pPr>
              <a:lnSpc>
                <a:spcPct val="115000"/>
              </a:lnSpc>
              <a:spcAft>
                <a:spcPts val="1000"/>
              </a:spcAft>
            </a:pPr>
            <a:r>
              <a:rPr lang="en-US" sz="2400" dirty="0">
                <a:highlight>
                  <a:srgbClr val="C0C0C0"/>
                </a:highlight>
                <a:latin typeface="Bahnschrift SemiBold Condensed" panose="020B0502040204020203" pitchFamily="34" charset="0"/>
                <a:ea typeface="Calibri" panose="020F0502020204030204" pitchFamily="34" charset="0"/>
                <a:cs typeface="Arial" panose="020B0604020202020204" pitchFamily="34" charset="0"/>
              </a:rPr>
              <a:t>S</a:t>
            </a:r>
            <a:r>
              <a:rPr lang="en-US" sz="2400" u="sng" dirty="0">
                <a:highlight>
                  <a:srgbClr val="C0C0C0"/>
                </a:highlight>
                <a:latin typeface="Bahnschrift SemiBold Condensed" panose="020B0502040204020203" pitchFamily="34" charset="0"/>
                <a:ea typeface="Calibri" panose="020F0502020204030204" pitchFamily="34" charset="0"/>
                <a:cs typeface="Times New Roman" panose="02020603050405020304" pitchFamily="18" charset="0"/>
              </a:rPr>
              <a:t>ocial media influence on fast food consumption</a:t>
            </a:r>
            <a:endParaRPr lang="en-US" sz="1100" dirty="0">
              <a:effectLst/>
              <a:highlight>
                <a:srgbClr val="C0C0C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8062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F9129-1ACE-12DE-98D9-0C297C731464}"/>
              </a:ext>
            </a:extLst>
          </p:cNvPr>
          <p:cNvSpPr>
            <a:spLocks noGrp="1"/>
          </p:cNvSpPr>
          <p:nvPr>
            <p:ph type="ctrTitle"/>
          </p:nvPr>
        </p:nvSpPr>
        <p:spPr/>
        <p:txBody>
          <a:bodyPr>
            <a:normAutofit/>
          </a:bodyPr>
          <a:lstStyle/>
          <a:p>
            <a:r>
              <a:rPr lang="en-IN" sz="2800" b="1"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Comparing Fast Food Consumption Trends Across Demographics</a:t>
            </a:r>
            <a:br>
              <a:rPr lang="en-IN" sz="2800" b="1"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IN" sz="1600" b="1"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-(old age)</a:t>
            </a:r>
            <a:endParaRPr lang="en-US" sz="1600" dirty="0">
              <a:solidFill>
                <a:schemeClr val="bg1">
                  <a:lumMod val="75000"/>
                  <a:lumOff val="25000"/>
                </a:schemeClr>
              </a:solidFill>
            </a:endParaRPr>
          </a:p>
        </p:txBody>
      </p:sp>
      <p:sp>
        <p:nvSpPr>
          <p:cNvPr id="3" name="Subtitle 2">
            <a:extLst>
              <a:ext uri="{FF2B5EF4-FFF2-40B4-BE49-F238E27FC236}">
                <a16:creationId xmlns:a16="http://schemas.microsoft.com/office/drawing/2014/main" id="{FFFC03E0-43C5-23B2-1C34-F9757470D3FF}"/>
              </a:ext>
            </a:extLst>
          </p:cNvPr>
          <p:cNvSpPr>
            <a:spLocks noGrp="1"/>
          </p:cNvSpPr>
          <p:nvPr>
            <p:ph type="subTitle" idx="1"/>
          </p:nvPr>
        </p:nvSpPr>
        <p:spPr>
          <a:xfrm>
            <a:off x="2695194" y="4352544"/>
            <a:ext cx="6801612" cy="1645920"/>
          </a:xfrm>
        </p:spPr>
        <p:txBody>
          <a:bodyPr/>
          <a:lstStyle/>
          <a:p>
            <a:pPr marL="285750" indent="-285750">
              <a:buClr>
                <a:schemeClr val="bg1">
                  <a:lumMod val="85000"/>
                  <a:lumOff val="15000"/>
                </a:schemeClr>
              </a:buClr>
              <a:buFont typeface="Wingdings" panose="05000000000000000000" pitchFamily="2" charset="2"/>
              <a:buChar char="q"/>
            </a:pPr>
            <a:r>
              <a:rPr lang="en-IN" sz="1800" b="1"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Cross-tabulations and Chi-square tests</a:t>
            </a:r>
            <a:r>
              <a:rPr lang="en-IN" sz="18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Clr>
                <a:schemeClr val="bg1">
                  <a:lumMod val="85000"/>
                  <a:lumOff val="15000"/>
                </a:schemeClr>
              </a:buClr>
              <a:buFont typeface="Wingdings" panose="05000000000000000000" pitchFamily="2" charset="2"/>
              <a:buChar char="q"/>
            </a:pPr>
            <a:r>
              <a:rPr lang="en-IN" sz="1800" b="1"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ANOVA or t-tests</a:t>
            </a:r>
            <a:r>
              <a:rPr lang="en-IN" sz="18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solidFill>
                <a:schemeClr val="bg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bg1">
                  <a:lumMod val="85000"/>
                  <a:lumOff val="15000"/>
                </a:schemeClr>
              </a:buClr>
              <a:buFont typeface="Wingdings" panose="05000000000000000000" pitchFamily="2" charset="2"/>
              <a:buChar char="q"/>
            </a:pPr>
            <a:r>
              <a:rPr lang="en-IN" sz="1800" b="1"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Descriptive statistics with visualization</a:t>
            </a:r>
            <a:endParaRPr lang="en-US" dirty="0">
              <a:solidFill>
                <a:schemeClr val="bg1">
                  <a:lumMod val="75000"/>
                  <a:lumOff val="25000"/>
                </a:schemeClr>
              </a:solidFill>
            </a:endParaRPr>
          </a:p>
        </p:txBody>
      </p:sp>
    </p:spTree>
    <p:extLst>
      <p:ext uri="{BB962C8B-B14F-4D97-AF65-F5344CB8AC3E}">
        <p14:creationId xmlns:p14="http://schemas.microsoft.com/office/powerpoint/2010/main" val="34101896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1710" y="1170776"/>
            <a:ext cx="6067492" cy="5186485"/>
          </a:xfrm>
          <a:prstGeom prst="rect">
            <a:avLst/>
          </a:prstGeom>
        </p:spPr>
      </p:pic>
      <p:sp>
        <p:nvSpPr>
          <p:cNvPr id="2" name="TextBox 1">
            <a:extLst>
              <a:ext uri="{FF2B5EF4-FFF2-40B4-BE49-F238E27FC236}">
                <a16:creationId xmlns:a16="http://schemas.microsoft.com/office/drawing/2014/main" id="{95D172DB-1464-6B75-061D-742997A6B7A8}"/>
              </a:ext>
            </a:extLst>
          </p:cNvPr>
          <p:cNvSpPr txBox="1"/>
          <p:nvPr/>
        </p:nvSpPr>
        <p:spPr>
          <a:xfrm>
            <a:off x="6716790" y="1992599"/>
            <a:ext cx="5143500" cy="286232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u="sng" dirty="0">
                <a:solidFill>
                  <a:schemeClr val="accent3">
                    <a:lumMod val="50000"/>
                  </a:schemeClr>
                </a:solidFill>
                <a:latin typeface="Arial" panose="020B0604020202020204" pitchFamily="34" charset="0"/>
                <a:cs typeface="Arial" panose="020B0604020202020204" pitchFamily="34" charset="0"/>
              </a:rPr>
              <a:t>Key insights:</a:t>
            </a:r>
          </a:p>
          <a:p>
            <a:endParaRPr lang="en-US" sz="2000"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Most respondents (198) are neutral about their fast food consumption</a:t>
            </a:r>
          </a:p>
          <a:p>
            <a:pPr marL="342900"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More people are satisfied (111) than unsatisfied (59)</a:t>
            </a:r>
          </a:p>
          <a:p>
            <a:pPr marL="342900"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Only a small number have extreme views (13 very satisfied, 27 very unsatisfied)</a:t>
            </a:r>
            <a:endParaRPr lang="en-IN" sz="20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CBB722D6-440A-068C-1CBB-EBFF73230857}"/>
              </a:ext>
            </a:extLst>
          </p:cNvPr>
          <p:cNvSpPr>
            <a:spLocks noGrp="1"/>
          </p:cNvSpPr>
          <p:nvPr>
            <p:ph type="title"/>
          </p:nvPr>
        </p:nvSpPr>
        <p:spPr>
          <a:xfrm>
            <a:off x="1862168" y="374074"/>
            <a:ext cx="7573856" cy="442004"/>
          </a:xfrm>
        </p:spPr>
        <p:txBody>
          <a:bodyPr>
            <a:normAutofit fontScale="90000"/>
          </a:bodyPr>
          <a:lstStyle/>
          <a:p>
            <a:r>
              <a:rPr lang="en-US" b="1" dirty="0">
                <a:latin typeface="Goudy Old Style" panose="02020502050305020303" pitchFamily="18" charset="0"/>
              </a:rPr>
              <a:t>SATISFACTION WITH FAST FOOD HABITS</a:t>
            </a:r>
          </a:p>
        </p:txBody>
      </p:sp>
    </p:spTree>
    <p:extLst>
      <p:ext uri="{BB962C8B-B14F-4D97-AF65-F5344CB8AC3E}">
        <p14:creationId xmlns:p14="http://schemas.microsoft.com/office/powerpoint/2010/main" val="9939913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CC4F-6A90-2DF5-5529-3E3853D306C1}"/>
              </a:ext>
            </a:extLst>
          </p:cNvPr>
          <p:cNvSpPr>
            <a:spLocks noGrp="1"/>
          </p:cNvSpPr>
          <p:nvPr>
            <p:ph type="ctrTitle"/>
          </p:nvPr>
        </p:nvSpPr>
        <p:spPr>
          <a:xfrm>
            <a:off x="2359741" y="371132"/>
            <a:ext cx="6363929" cy="582598"/>
          </a:xfrm>
        </p:spPr>
        <p:style>
          <a:lnRef idx="2">
            <a:schemeClr val="accent1"/>
          </a:lnRef>
          <a:fillRef idx="1">
            <a:schemeClr val="lt1"/>
          </a:fillRef>
          <a:effectRef idx="0">
            <a:schemeClr val="accent1"/>
          </a:effectRef>
          <a:fontRef idx="minor">
            <a:schemeClr val="dk1"/>
          </a:fontRef>
        </p:style>
        <p:txBody>
          <a:bodyPr>
            <a:noAutofit/>
          </a:bodyPr>
          <a:lstStyle/>
          <a:p>
            <a:r>
              <a:rPr lang="en-IN" sz="3600" b="1" dirty="0">
                <a:latin typeface="Goudy Old Style" panose="02020502050305020303" pitchFamily="18" charset="0"/>
              </a:rPr>
              <a:t>CONCLUSION</a:t>
            </a:r>
          </a:p>
        </p:txBody>
      </p:sp>
      <p:sp>
        <p:nvSpPr>
          <p:cNvPr id="3" name="Subtitle 2">
            <a:extLst>
              <a:ext uri="{FF2B5EF4-FFF2-40B4-BE49-F238E27FC236}">
                <a16:creationId xmlns:a16="http://schemas.microsoft.com/office/drawing/2014/main" id="{5B17B719-0064-BBD5-39ED-F6B62C9404D5}"/>
              </a:ext>
            </a:extLst>
          </p:cNvPr>
          <p:cNvSpPr>
            <a:spLocks noGrp="1"/>
          </p:cNvSpPr>
          <p:nvPr>
            <p:ph type="subTitle" idx="1"/>
          </p:nvPr>
        </p:nvSpPr>
        <p:spPr>
          <a:xfrm>
            <a:off x="806823" y="1334040"/>
            <a:ext cx="10578354" cy="4781625"/>
          </a:xfrm>
        </p:spPr>
        <p:style>
          <a:lnRef idx="1">
            <a:schemeClr val="accent2"/>
          </a:lnRef>
          <a:fillRef idx="2">
            <a:schemeClr val="accent2"/>
          </a:fillRef>
          <a:effectRef idx="1">
            <a:schemeClr val="accent2"/>
          </a:effectRef>
          <a:fontRef idx="minor">
            <a:schemeClr val="dk1"/>
          </a:fontRef>
        </p:style>
        <p:txBody>
          <a:bodyPr>
            <a:normAutofit lnSpcReduction="10000"/>
          </a:bodyPr>
          <a:lstStyle/>
          <a:p>
            <a:pPr marL="342900" lvl="0" indent="-342900" algn="l">
              <a:lnSpc>
                <a:spcPct val="107000"/>
              </a:lnSpc>
              <a:buClr>
                <a:schemeClr val="accent3">
                  <a:lumMod val="75000"/>
                </a:schemeClr>
              </a:buClr>
              <a:buFont typeface="+mj-lt"/>
              <a:buAutoNum type="arabicParenR"/>
            </a:pPr>
            <a:r>
              <a:rPr lang="en-IN" sz="1800" kern="100" dirty="0">
                <a:solidFill>
                  <a:schemeClr val="accent5">
                    <a:lumMod val="50000"/>
                  </a:schemeClr>
                </a:solidFill>
                <a:latin typeface="Arial" panose="020B0604020202020204" pitchFamily="34" charset="0"/>
                <a:ea typeface="Calibri" panose="020F0502020204030204" pitchFamily="34" charset="0"/>
                <a:cs typeface="Arial" panose="020B0604020202020204" pitchFamily="34" charset="0"/>
              </a:rPr>
              <a:t>F</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ast food consumption varies across demographic variables, with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middle-income individuals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consuming it more frequently,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rural areas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experiencing more health-related issues, and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males</a:t>
            </a:r>
            <a:r>
              <a:rPr lang="en-IN" sz="1800"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showing a slightly higher but statistically insignificant tendency to consume fast food compared to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females</a:t>
            </a:r>
            <a:r>
              <a:rPr lang="en-IN" sz="1800"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a:t>
            </a:r>
          </a:p>
          <a:p>
            <a:pPr marL="342900" lvl="0" indent="-342900" algn="l">
              <a:lnSpc>
                <a:spcPct val="107000"/>
              </a:lnSpc>
              <a:buClr>
                <a:schemeClr val="accent3">
                  <a:lumMod val="75000"/>
                </a:schemeClr>
              </a:buClr>
              <a:buFont typeface="+mj-lt"/>
              <a:buAutoNum type="arabicParenR"/>
            </a:pP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Taste</a:t>
            </a:r>
            <a:r>
              <a:rPr lang="en-IN" sz="1800"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is the primary motivator for fast food consumption across all demographics, with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males</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and students being more influenced by habit,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younger adults </a:t>
            </a:r>
            <a:r>
              <a:rPr lang="en-IN" sz="1800"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(21-30)</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prioritizing taste and social media influence,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higher-income individuals</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focusing less on cost, and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urban consumers</a:t>
            </a:r>
            <a:r>
              <a:rPr lang="en-IN" sz="1800"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being less driven by cost and habit.</a:t>
            </a:r>
          </a:p>
          <a:p>
            <a:pPr marL="342900" lvl="0" indent="-342900" algn="l">
              <a:lnSpc>
                <a:spcPct val="107000"/>
              </a:lnSpc>
              <a:buClr>
                <a:schemeClr val="accent3">
                  <a:lumMod val="75000"/>
                </a:schemeClr>
              </a:buClr>
              <a:buFont typeface="+mj-lt"/>
              <a:buAutoNum type="arabicParenR"/>
            </a:pP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Middle Eastern </a:t>
            </a:r>
            <a:r>
              <a:rPr lang="en-IN" sz="1800"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and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Indian fast foods</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particularly </a:t>
            </a:r>
            <a:r>
              <a:rPr lang="en-IN" sz="1800" kern="100" dirty="0" err="1">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Alfaham</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Mandi, and Shawarma, are the most preferred choices across </a:t>
            </a:r>
            <a:r>
              <a:rPr lang="en-IN" sz="1800" kern="100" dirty="0" err="1">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demographics,while</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traditional Western fast foods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like burgers and pizza rank significantly lower in preference.</a:t>
            </a:r>
            <a:r>
              <a:rPr lang="en-US" sz="1800" dirty="0"/>
              <a:t> </a:t>
            </a:r>
            <a:r>
              <a:rPr lang="en-US" sz="1800" b="1" dirty="0">
                <a:solidFill>
                  <a:schemeClr val="accent3"/>
                </a:solidFill>
                <a:latin typeface="Arial" panose="020B0604020202020204" pitchFamily="34" charset="0"/>
                <a:cs typeface="Arial" panose="020B0604020202020204" pitchFamily="34" charset="0"/>
              </a:rPr>
              <a:t>Malappuram</a:t>
            </a:r>
            <a:r>
              <a:rPr lang="en-US" sz="1800" dirty="0">
                <a:solidFill>
                  <a:schemeClr val="accent5">
                    <a:lumMod val="50000"/>
                  </a:schemeClr>
                </a:solidFill>
                <a:latin typeface="Arial" panose="020B0604020202020204" pitchFamily="34" charset="0"/>
                <a:cs typeface="Arial" panose="020B0604020202020204" pitchFamily="34" charset="0"/>
              </a:rPr>
              <a:t> had a higher liking for </a:t>
            </a:r>
            <a:r>
              <a:rPr lang="en-US" sz="1800" dirty="0" err="1">
                <a:solidFill>
                  <a:schemeClr val="accent5">
                    <a:lumMod val="50000"/>
                  </a:schemeClr>
                </a:solidFill>
                <a:latin typeface="Arial" panose="020B0604020202020204" pitchFamily="34" charset="0"/>
                <a:cs typeface="Arial" panose="020B0604020202020204" pitchFamily="34" charset="0"/>
              </a:rPr>
              <a:t>Alfaham</a:t>
            </a:r>
            <a:r>
              <a:rPr lang="en-US" sz="1800" dirty="0">
                <a:solidFill>
                  <a:schemeClr val="accent5">
                    <a:lumMod val="50000"/>
                  </a:schemeClr>
                </a:solidFill>
                <a:latin typeface="Arial" panose="020B0604020202020204" pitchFamily="34" charset="0"/>
                <a:cs typeface="Arial" panose="020B0604020202020204" pitchFamily="34" charset="0"/>
              </a:rPr>
              <a:t>, Shawarma, and Fried Chicken, while </a:t>
            </a:r>
            <a:r>
              <a:rPr lang="en-US" sz="1800" b="1" dirty="0">
                <a:solidFill>
                  <a:schemeClr val="accent3"/>
                </a:solidFill>
                <a:latin typeface="Arial" panose="020B0604020202020204" pitchFamily="34" charset="0"/>
                <a:cs typeface="Arial" panose="020B0604020202020204" pitchFamily="34" charset="0"/>
              </a:rPr>
              <a:t>Calicut</a:t>
            </a:r>
            <a:r>
              <a:rPr lang="en-US" sz="1800" dirty="0">
                <a:solidFill>
                  <a:schemeClr val="accent5">
                    <a:lumMod val="50000"/>
                  </a:schemeClr>
                </a:solidFill>
                <a:latin typeface="Arial" panose="020B0604020202020204" pitchFamily="34" charset="0"/>
                <a:cs typeface="Arial" panose="020B0604020202020204" pitchFamily="34" charset="0"/>
              </a:rPr>
              <a:t> slightly preferred Mandi.</a:t>
            </a:r>
            <a:endPar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l">
              <a:lnSpc>
                <a:spcPct val="107000"/>
              </a:lnSpc>
              <a:spcAft>
                <a:spcPts val="800"/>
              </a:spcAft>
              <a:buClr>
                <a:schemeClr val="accent3">
                  <a:lumMod val="75000"/>
                </a:schemeClr>
              </a:buClr>
              <a:buFont typeface="+mj-lt"/>
              <a:buAutoNum type="arabicParenR"/>
            </a:pPr>
            <a:r>
              <a:rPr lang="en-IN" sz="1800" b="1" kern="100" dirty="0">
                <a:solidFill>
                  <a:schemeClr val="accent3"/>
                </a:solidFill>
                <a:latin typeface="Arial" panose="020B0604020202020204" pitchFamily="34" charset="0"/>
                <a:ea typeface="Calibri" panose="020F0502020204030204" pitchFamily="34" charset="0"/>
                <a:cs typeface="Arial" panose="020B0604020202020204" pitchFamily="34" charset="0"/>
              </a:rPr>
              <a:t>D</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inner</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is the most preferred time for fast food consumption, followed by the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evening,</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while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breakfast</a:t>
            </a: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has minimal demand, with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young adults (21-30)</a:t>
            </a: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showing the highest preference for evening and dinner fast food.</a:t>
            </a:r>
          </a:p>
          <a:p>
            <a:endParaRPr lang="en-IN" dirty="0"/>
          </a:p>
        </p:txBody>
      </p:sp>
    </p:spTree>
    <p:extLst>
      <p:ext uri="{BB962C8B-B14F-4D97-AF65-F5344CB8AC3E}">
        <p14:creationId xmlns:p14="http://schemas.microsoft.com/office/powerpoint/2010/main" val="16433087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2F89EA5-EFB7-A3A8-D586-440AEA7C9D69}"/>
              </a:ext>
            </a:extLst>
          </p:cNvPr>
          <p:cNvSpPr>
            <a:spLocks noGrp="1"/>
          </p:cNvSpPr>
          <p:nvPr>
            <p:ph type="subTitle" idx="1"/>
          </p:nvPr>
        </p:nvSpPr>
        <p:spPr>
          <a:xfrm>
            <a:off x="994213" y="498298"/>
            <a:ext cx="10489864" cy="5774683"/>
          </a:xfrm>
        </p:spPr>
        <p:style>
          <a:lnRef idx="1">
            <a:schemeClr val="accent2"/>
          </a:lnRef>
          <a:fillRef idx="2">
            <a:schemeClr val="accent2"/>
          </a:fillRef>
          <a:effectRef idx="1">
            <a:schemeClr val="accent2"/>
          </a:effectRef>
          <a:fontRef idx="minor">
            <a:schemeClr val="dk1"/>
          </a:fontRef>
        </p:style>
        <p:txBody>
          <a:bodyPr/>
          <a:lstStyle/>
          <a:p>
            <a:pPr marL="342900" lvl="0" indent="-342900" algn="l">
              <a:lnSpc>
                <a:spcPct val="107000"/>
              </a:lnSpc>
              <a:buClr>
                <a:schemeClr val="accent3">
                  <a:lumMod val="50000"/>
                </a:schemeClr>
              </a:buClr>
              <a:buFont typeface="+mj-lt"/>
              <a:buAutoNum type="arabicParenR" startAt="5"/>
            </a:pPr>
            <a:r>
              <a:rPr lang="en-US"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People generally spend a moderate to high amount on fast food, with </a:t>
            </a:r>
            <a:r>
              <a:rPr lang="en-US"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most meal expenses</a:t>
            </a:r>
            <a:r>
              <a:rPr lang="en-US"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falling between ₹100-500 and weekly spending following a similar pattern. </a:t>
            </a:r>
            <a:r>
              <a:rPr lang="en-US"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Spending</a:t>
            </a:r>
            <a:r>
              <a:rPr lang="en-US"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varies significantly by </a:t>
            </a:r>
            <a:r>
              <a:rPr lang="en-US"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income level </a:t>
            </a:r>
            <a:r>
              <a:rPr lang="en-US"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but not by locality. </a:t>
            </a:r>
          </a:p>
          <a:p>
            <a:pPr marL="342900" lvl="0" indent="-342900" algn="l">
              <a:lnSpc>
                <a:spcPct val="107000"/>
              </a:lnSpc>
              <a:buClr>
                <a:schemeClr val="accent3">
                  <a:lumMod val="50000"/>
                </a:schemeClr>
              </a:buClr>
              <a:buFont typeface="+mj-lt"/>
              <a:buAutoNum type="arabicParenR" startAt="5"/>
            </a:pPr>
            <a:r>
              <a:rPr lang="en-US" sz="1800" kern="100" dirty="0">
                <a:solidFill>
                  <a:schemeClr val="accent5">
                    <a:lumMod val="50000"/>
                  </a:schemeClr>
                </a:solidFill>
                <a:latin typeface="Arial" panose="020B0604020202020204" pitchFamily="34" charset="0"/>
                <a:ea typeface="Calibri" panose="020F0502020204030204" pitchFamily="34" charset="0"/>
                <a:cs typeface="Arial" panose="020B0604020202020204" pitchFamily="34" charset="0"/>
              </a:rPr>
              <a:t>W</a:t>
            </a:r>
            <a:r>
              <a:rPr lang="en-US"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hile </a:t>
            </a:r>
            <a:r>
              <a:rPr lang="en-US"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fast food consumption </a:t>
            </a:r>
            <a:r>
              <a:rPr lang="en-US"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does not immediately impact weight or cholesterol for most people, it can contribute to weight changes, digestive issues, and foodborne illnesses, with long-term risks for blood pressure, though individual reactions vary based on metabolism, lifestyle, and frequency of consumption.</a:t>
            </a:r>
            <a:endPar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l">
              <a:lnSpc>
                <a:spcPct val="107000"/>
              </a:lnSpc>
              <a:buClr>
                <a:schemeClr val="accent3">
                  <a:lumMod val="50000"/>
                </a:schemeClr>
              </a:buClr>
              <a:buFont typeface="+mj-lt"/>
              <a:buAutoNum type="arabicParenR" startAt="5"/>
            </a:pPr>
            <a:r>
              <a:rPr lang="en-IN" sz="1800" b="1" kern="100" dirty="0">
                <a:solidFill>
                  <a:schemeClr val="accent3"/>
                </a:solidFill>
                <a:latin typeface="Arial" panose="020B0604020202020204" pitchFamily="34" charset="0"/>
                <a:ea typeface="Calibri" panose="020F0502020204030204" pitchFamily="34" charset="0"/>
                <a:cs typeface="Arial" panose="020B0604020202020204" pitchFamily="34" charset="0"/>
              </a:rPr>
              <a:t>S</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atisfaction levels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with fast food consumption vary significantly across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different age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and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occupational groups</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t>
            </a:r>
          </a:p>
          <a:p>
            <a:pPr marL="342900" lvl="0" indent="-342900" algn="l">
              <a:lnSpc>
                <a:spcPct val="107000"/>
              </a:lnSpc>
              <a:buClr>
                <a:schemeClr val="accent3">
                  <a:lumMod val="50000"/>
                </a:schemeClr>
              </a:buClr>
              <a:buFont typeface="+mj-lt"/>
              <a:buAutoNum type="arabicParenR" startAt="5"/>
            </a:pPr>
            <a:r>
              <a:rPr lang="en-IN" sz="1800" b="1" kern="100" dirty="0">
                <a:solidFill>
                  <a:schemeClr val="accent3"/>
                </a:solidFill>
                <a:latin typeface="Arial" panose="020B0604020202020204" pitchFamily="34" charset="0"/>
                <a:ea typeface="Calibri" panose="020F0502020204030204" pitchFamily="34" charset="0"/>
                <a:cs typeface="Arial" panose="020B0604020202020204" pitchFamily="34" charset="0"/>
              </a:rPr>
              <a:t>H</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igher fast food consumption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frequency is statistically associated with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higher BMI</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though all groups remain within the normal weight range, with the highest consumption group nearing the upper boundary.</a:t>
            </a:r>
          </a:p>
          <a:p>
            <a:pPr marL="342900" lvl="0" indent="-342900" algn="l">
              <a:lnSpc>
                <a:spcPct val="107000"/>
              </a:lnSpc>
              <a:spcAft>
                <a:spcPts val="800"/>
              </a:spcAft>
              <a:buClr>
                <a:schemeClr val="accent3">
                  <a:lumMod val="50000"/>
                </a:schemeClr>
              </a:buClr>
              <a:buFont typeface="+mj-lt"/>
              <a:buAutoNum type="arabicParenR" startAt="5"/>
            </a:pPr>
            <a:r>
              <a:rPr lang="en-IN" sz="1800" b="1" kern="100" dirty="0">
                <a:solidFill>
                  <a:schemeClr val="accent3"/>
                </a:solidFill>
                <a:latin typeface="Arial" panose="020B0604020202020204" pitchFamily="34" charset="0"/>
                <a:ea typeface="Calibri" panose="020F0502020204030204" pitchFamily="34" charset="0"/>
                <a:cs typeface="Arial" panose="020B0604020202020204" pitchFamily="34" charset="0"/>
              </a:rPr>
              <a:t>S</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ocial media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significantly influences the frequency of fast food consumption, with higher exposure leading to more frequent intake, but it does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not</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have a strong or direct impact on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expenditure.</a:t>
            </a:r>
          </a:p>
          <a:p>
            <a:endParaRPr lang="en-IN" dirty="0"/>
          </a:p>
        </p:txBody>
      </p:sp>
    </p:spTree>
    <p:extLst>
      <p:ext uri="{BB962C8B-B14F-4D97-AF65-F5344CB8AC3E}">
        <p14:creationId xmlns:p14="http://schemas.microsoft.com/office/powerpoint/2010/main" val="40688939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0687031-00E6-B842-1E68-41D97AB3D301}"/>
              </a:ext>
            </a:extLst>
          </p:cNvPr>
          <p:cNvSpPr>
            <a:spLocks noGrp="1"/>
          </p:cNvSpPr>
          <p:nvPr>
            <p:ph type="subTitle" idx="1"/>
          </p:nvPr>
        </p:nvSpPr>
        <p:spPr>
          <a:xfrm>
            <a:off x="698669" y="471948"/>
            <a:ext cx="11001718" cy="4581833"/>
          </a:xfrm>
        </p:spPr>
        <p:style>
          <a:lnRef idx="1">
            <a:schemeClr val="accent2"/>
          </a:lnRef>
          <a:fillRef idx="2">
            <a:schemeClr val="accent2"/>
          </a:fillRef>
          <a:effectRef idx="1">
            <a:schemeClr val="accent2"/>
          </a:effectRef>
          <a:fontRef idx="minor">
            <a:schemeClr val="dk1"/>
          </a:fontRef>
        </p:style>
        <p:txBody>
          <a:bodyPr>
            <a:normAutofit/>
          </a:bodyPr>
          <a:lstStyle/>
          <a:p>
            <a:pPr marL="457200" lvl="0" indent="-457200" algn="l">
              <a:lnSpc>
                <a:spcPct val="107000"/>
              </a:lnSpc>
              <a:buClr>
                <a:schemeClr val="accent3">
                  <a:lumMod val="50000"/>
                </a:schemeClr>
              </a:buClr>
              <a:buFont typeface="+mj-lt"/>
              <a:buAutoNum type="arabicParenR" startAt="10"/>
            </a:pPr>
            <a:r>
              <a:rPr lang="en-IN" sz="21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Nutritional awareness </a:t>
            </a:r>
            <a:r>
              <a:rPr lang="en-IN" sz="21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is generally low, with 91.18% of individuals not consistently tracking their nutritional intake. </a:t>
            </a:r>
            <a:r>
              <a:rPr lang="en-IN" sz="21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Younger individuals </a:t>
            </a:r>
            <a:r>
              <a:rPr lang="en-IN" sz="21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and those who consume fast food less frequently are more likely to monitor its nutritional value. However, factors such as locality, occupation, gender, household income, and district do not show significant influence on nutritional monitoring habits.</a:t>
            </a:r>
          </a:p>
          <a:p>
            <a:pPr marL="457200" lvl="0" indent="-457200" algn="l">
              <a:lnSpc>
                <a:spcPct val="107000"/>
              </a:lnSpc>
              <a:buClr>
                <a:schemeClr val="accent3">
                  <a:lumMod val="50000"/>
                </a:schemeClr>
              </a:buClr>
              <a:buFont typeface="+mj-lt"/>
              <a:buAutoNum type="arabicParenR" startAt="10"/>
            </a:pPr>
            <a:r>
              <a:rPr lang="en-IN" sz="2100" kern="100" dirty="0">
                <a:solidFill>
                  <a:schemeClr val="accent5">
                    <a:lumMod val="50000"/>
                  </a:schemeClr>
                </a:solidFill>
                <a:latin typeface="Arial" panose="020B0604020202020204" pitchFamily="34" charset="0"/>
                <a:ea typeface="Calibri" panose="020F0502020204030204" pitchFamily="34" charset="0"/>
                <a:cs typeface="Arial" panose="020B0604020202020204" pitchFamily="34" charset="0"/>
              </a:rPr>
              <a:t>T</a:t>
            </a:r>
            <a:r>
              <a:rPr lang="en-IN" sz="21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here is no statistically significant association between fast food consumption frequency and reported </a:t>
            </a:r>
            <a:r>
              <a:rPr lang="en-IN" sz="21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foodborne illnesses</a:t>
            </a:r>
            <a:r>
              <a:rPr lang="en-IN" sz="21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though some individuals who frequently consume fast food do report illness, which may be influenced by other factors.</a:t>
            </a:r>
          </a:p>
          <a:p>
            <a:pPr marL="457200" lvl="0" indent="-457200" algn="l">
              <a:lnSpc>
                <a:spcPct val="107000"/>
              </a:lnSpc>
              <a:spcAft>
                <a:spcPts val="800"/>
              </a:spcAft>
              <a:buClr>
                <a:schemeClr val="accent3">
                  <a:lumMod val="50000"/>
                </a:schemeClr>
              </a:buClr>
              <a:buFont typeface="+mj-lt"/>
              <a:buAutoNum type="arabicParenR" startAt="10"/>
            </a:pPr>
            <a:r>
              <a:rPr lang="en-IN" sz="2100" kern="100" dirty="0">
                <a:solidFill>
                  <a:schemeClr val="accent5">
                    <a:lumMod val="50000"/>
                  </a:schemeClr>
                </a:solidFill>
                <a:latin typeface="Arial" panose="020B0604020202020204" pitchFamily="34" charset="0"/>
                <a:ea typeface="Calibri" panose="020F0502020204030204" pitchFamily="34" charset="0"/>
                <a:cs typeface="Arial" panose="020B0604020202020204" pitchFamily="34" charset="0"/>
              </a:rPr>
              <a:t>C</a:t>
            </a:r>
            <a:r>
              <a:rPr lang="en-IN" sz="21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onsumer satisfaction with fast food quality varies across income groups, with </a:t>
            </a:r>
            <a:r>
              <a:rPr lang="en-IN" sz="2100" b="1" kern="100" dirty="0">
                <a:solidFill>
                  <a:schemeClr val="accent3"/>
                </a:solidFill>
                <a:latin typeface="Arial" panose="020B0604020202020204" pitchFamily="34" charset="0"/>
                <a:ea typeface="Calibri" panose="020F0502020204030204" pitchFamily="34" charset="0"/>
                <a:cs typeface="Arial" panose="020B0604020202020204" pitchFamily="34" charset="0"/>
              </a:rPr>
              <a:t>higher</a:t>
            </a:r>
            <a:r>
              <a:rPr lang="en-IN" sz="21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-income consumers</a:t>
            </a:r>
            <a:r>
              <a:rPr lang="en-IN" sz="21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showing </a:t>
            </a:r>
            <a:r>
              <a:rPr lang="en-IN" sz="21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higher satisfaction</a:t>
            </a:r>
            <a:r>
              <a:rPr lang="en-IN" sz="21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while there is no statistically significant difference in satisfaction based on locality.</a:t>
            </a:r>
          </a:p>
          <a:p>
            <a:endParaRPr lang="en-IN" dirty="0"/>
          </a:p>
        </p:txBody>
      </p:sp>
    </p:spTree>
    <p:extLst>
      <p:ext uri="{BB962C8B-B14F-4D97-AF65-F5344CB8AC3E}">
        <p14:creationId xmlns:p14="http://schemas.microsoft.com/office/powerpoint/2010/main" val="41947345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F6E9A7-ADC9-3053-DFCC-4BC21E374FAA}"/>
              </a:ext>
            </a:extLst>
          </p:cNvPr>
          <p:cNvSpPr>
            <a:spLocks noGrp="1"/>
          </p:cNvSpPr>
          <p:nvPr>
            <p:ph type="subTitle" idx="1"/>
          </p:nvPr>
        </p:nvSpPr>
        <p:spPr>
          <a:xfrm>
            <a:off x="1032965" y="1402866"/>
            <a:ext cx="10126070" cy="4398166"/>
          </a:xfrm>
        </p:spPr>
        <p:style>
          <a:lnRef idx="1">
            <a:schemeClr val="accent2"/>
          </a:lnRef>
          <a:fillRef idx="2">
            <a:schemeClr val="accent2"/>
          </a:fillRef>
          <a:effectRef idx="1">
            <a:schemeClr val="accent2"/>
          </a:effectRef>
          <a:fontRef idx="minor">
            <a:schemeClr val="dk1"/>
          </a:fontRef>
        </p:style>
        <p:txBody>
          <a:bodyPr/>
          <a:lstStyle/>
          <a:p>
            <a:pPr marL="457200" lvl="0" indent="-457200" algn="l">
              <a:lnSpc>
                <a:spcPct val="107000"/>
              </a:lnSpc>
              <a:buClr>
                <a:schemeClr val="accent3">
                  <a:lumMod val="50000"/>
                </a:schemeClr>
              </a:buClr>
              <a:buFont typeface="+mj-lt"/>
              <a:buAutoNum type="arabicParenR"/>
            </a:pPr>
            <a:r>
              <a:rPr lang="en-US"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Fast food consumption patterns, including </a:t>
            </a:r>
            <a:r>
              <a:rPr lang="en-US"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weekly spending </a:t>
            </a:r>
            <a:r>
              <a:rPr lang="en-US"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and </a:t>
            </a:r>
            <a:r>
              <a:rPr lang="en-US"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meal timing</a:t>
            </a:r>
            <a:r>
              <a:rPr lang="en-US"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do not significantly differ based on gender, age, occupation, or location, indicating relatively uniform eating habits across these demographics.</a:t>
            </a:r>
            <a:endPar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marL="457200" lvl="0" indent="-457200" algn="l">
              <a:lnSpc>
                <a:spcPct val="107000"/>
              </a:lnSpc>
              <a:spcAft>
                <a:spcPts val="800"/>
              </a:spcAft>
              <a:buClr>
                <a:schemeClr val="accent3">
                  <a:lumMod val="50000"/>
                </a:schemeClr>
              </a:buClr>
              <a:buFont typeface="+mj-lt"/>
              <a:buAutoNum type="arabicParenR"/>
            </a:pPr>
            <a:r>
              <a:rPr lang="en-IN" sz="1800" b="1" kern="100" dirty="0">
                <a:solidFill>
                  <a:schemeClr val="accent3"/>
                </a:solidFill>
                <a:latin typeface="Arial" panose="020B0604020202020204" pitchFamily="34" charset="0"/>
                <a:ea typeface="Calibri" panose="020F0502020204030204" pitchFamily="34" charset="0"/>
                <a:cs typeface="Arial" panose="020B0604020202020204" pitchFamily="34" charset="0"/>
              </a:rPr>
              <a:t>F</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ast food consumption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is primarily driven by taste, brand perception, and habit across age groups, with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older individuals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valuing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habit and brand</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while younger consumers are more influenced by social media and special offers.</a:t>
            </a:r>
          </a:p>
          <a:p>
            <a:pPr marL="342900" lvl="0" indent="-342900" algn="l">
              <a:lnSpc>
                <a:spcPct val="107000"/>
              </a:lnSpc>
              <a:buClr>
                <a:schemeClr val="accent3">
                  <a:lumMod val="50000"/>
                </a:schemeClr>
              </a:buClr>
              <a:buFont typeface="+mj-lt"/>
              <a:buAutoNum type="arabicParenR"/>
            </a:pPr>
            <a:r>
              <a:rPr lang="en-IN" sz="1800" kern="100" dirty="0">
                <a:solidFill>
                  <a:schemeClr val="accent5">
                    <a:lumMod val="50000"/>
                  </a:schemeClr>
                </a:solidFill>
                <a:latin typeface="Arial" panose="020B0604020202020204" pitchFamily="34" charset="0"/>
                <a:ea typeface="Calibri" panose="020F0502020204030204" pitchFamily="34" charset="0"/>
                <a:cs typeface="Arial" panose="020B0604020202020204" pitchFamily="34" charset="0"/>
              </a:rPr>
              <a:t>  T</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here is no significant relationship between fast food consumption frequency and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health   awareness</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self-rated health status,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or reported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health issues</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t>
            </a:r>
          </a:p>
          <a:p>
            <a:pPr marL="342900" lvl="0" indent="-342900" algn="l">
              <a:lnSpc>
                <a:spcPct val="107000"/>
              </a:lnSpc>
              <a:spcAft>
                <a:spcPts val="800"/>
              </a:spcAft>
              <a:buClr>
                <a:schemeClr val="accent3">
                  <a:lumMod val="50000"/>
                </a:schemeClr>
              </a:buClr>
              <a:buFont typeface="+mj-lt"/>
              <a:buAutoNum type="arabicParenR"/>
            </a:pP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There is no significant difference in fast food perceptions between genders. A significant    negative correlation exists between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hygiene</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perceptions and </a:t>
            </a:r>
            <a:r>
              <a:rPr lang="en-IN" sz="1800" b="1"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quality ratings</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meaning those who perceive better hygiene tend to rate food quality lower. </a:t>
            </a:r>
            <a:endParaRPr lang="en-IN" dirty="0"/>
          </a:p>
        </p:txBody>
      </p:sp>
      <p:sp>
        <p:nvSpPr>
          <p:cNvPr id="4" name="TextBox 3">
            <a:extLst>
              <a:ext uri="{FF2B5EF4-FFF2-40B4-BE49-F238E27FC236}">
                <a16:creationId xmlns:a16="http://schemas.microsoft.com/office/drawing/2014/main" id="{FCE1C287-2B3D-9654-F419-F7BFB3297A62}"/>
              </a:ext>
            </a:extLst>
          </p:cNvPr>
          <p:cNvSpPr txBox="1"/>
          <p:nvPr/>
        </p:nvSpPr>
        <p:spPr>
          <a:xfrm>
            <a:off x="3677264" y="324464"/>
            <a:ext cx="4395021"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2800" b="1" dirty="0">
                <a:solidFill>
                  <a:schemeClr val="bg1"/>
                </a:solidFill>
                <a:latin typeface="Goudy Old Style" panose="02020502050305020303" pitchFamily="18" charset="0"/>
              </a:rPr>
              <a:t>OLD AGE OUTCOMES</a:t>
            </a:r>
          </a:p>
        </p:txBody>
      </p:sp>
    </p:spTree>
    <p:extLst>
      <p:ext uri="{BB962C8B-B14F-4D97-AF65-F5344CB8AC3E}">
        <p14:creationId xmlns:p14="http://schemas.microsoft.com/office/powerpoint/2010/main" val="18243514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FD2B-D843-BE23-6867-7860D337EA6A}"/>
              </a:ext>
            </a:extLst>
          </p:cNvPr>
          <p:cNvSpPr>
            <a:spLocks noGrp="1"/>
          </p:cNvSpPr>
          <p:nvPr>
            <p:ph type="ctrTitle"/>
          </p:nvPr>
        </p:nvSpPr>
        <p:spPr/>
        <p:txBody>
          <a:bodyPr>
            <a:normAutofit/>
          </a:bodyPr>
          <a:lstStyle/>
          <a:p>
            <a:r>
              <a:rPr lang="en-IN" sz="3600" b="1" dirty="0">
                <a:latin typeface="Goudy Old Style" panose="02020502050305020303" pitchFamily="18" charset="0"/>
              </a:rPr>
              <a:t>THANK YOU</a:t>
            </a:r>
          </a:p>
        </p:txBody>
      </p:sp>
    </p:spTree>
    <p:extLst>
      <p:ext uri="{BB962C8B-B14F-4D97-AF65-F5344CB8AC3E}">
        <p14:creationId xmlns:p14="http://schemas.microsoft.com/office/powerpoint/2010/main" val="1745998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BB147D8-0CD6-FB0B-6D5E-25F26607855B}"/>
              </a:ext>
            </a:extLst>
          </p:cNvPr>
          <p:cNvSpPr>
            <a:spLocks noGrp="1"/>
          </p:cNvSpPr>
          <p:nvPr>
            <p:ph type="body" sz="half" idx="2"/>
          </p:nvPr>
        </p:nvSpPr>
        <p:spPr>
          <a:xfrm>
            <a:off x="152400" y="1015903"/>
            <a:ext cx="5661498" cy="3146898"/>
          </a:xfrm>
        </p:spPr>
        <p:txBody>
          <a:bodyPr>
            <a:normAutofit fontScale="25000" lnSpcReduction="20000"/>
          </a:bodyPr>
          <a:lstStyle/>
          <a:p>
            <a:pPr marL="0" marR="0" algn="l">
              <a:lnSpc>
                <a:spcPct val="115000"/>
              </a:lnSpc>
              <a:spcAft>
                <a:spcPts val="800"/>
              </a:spcAft>
              <a:buNone/>
            </a:pPr>
            <a:endParaRPr lang="en-US" sz="11200" b="1" kern="100" dirty="0">
              <a:solidFill>
                <a:srgbClr val="FF0000"/>
              </a:solidFill>
              <a:highlight>
                <a:srgbClr val="C0C0C0"/>
              </a:highlight>
              <a:latin typeface="Arial" panose="020B0604020202020204" pitchFamily="34" charset="0"/>
              <a:ea typeface="Calibri" panose="020F0502020204030204" pitchFamily="34" charset="0"/>
              <a:cs typeface="Arial" panose="020B0604020202020204" pitchFamily="34" charset="0"/>
            </a:endParaRPr>
          </a:p>
          <a:p>
            <a:pPr marL="0" marR="0" algn="l">
              <a:lnSpc>
                <a:spcPct val="115000"/>
              </a:lnSpc>
              <a:spcAft>
                <a:spcPts val="800"/>
              </a:spcAft>
              <a:buNone/>
            </a:pPr>
            <a:endParaRPr lang="en-US" sz="8000" kern="100" dirty="0">
              <a:solidFill>
                <a:srgbClr val="FF0000"/>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857250" marR="0" lvl="0" indent="-857250" algn="l">
              <a:lnSpc>
                <a:spcPct val="115000"/>
              </a:lnSpc>
              <a:spcAft>
                <a:spcPts val="800"/>
              </a:spcAft>
              <a:buClr>
                <a:schemeClr val="tx1"/>
              </a:buClr>
              <a:buSzPct val="101000"/>
              <a:buFont typeface="Wingdings" panose="05000000000000000000" pitchFamily="2" charset="2"/>
              <a:buChar char="Ø"/>
              <a:tabLst>
                <a:tab pos="457200" algn="l"/>
              </a:tabLst>
            </a:pPr>
            <a:r>
              <a:rPr lang="en-US" sz="7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Gender 0 (Female)</a:t>
            </a:r>
            <a:r>
              <a:rPr lang="en-US" sz="7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N=32, Mean weekly spend = </a:t>
            </a:r>
            <a:r>
              <a:rPr lang="en-US" sz="7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2.72</a:t>
            </a:r>
            <a:r>
              <a:rPr lang="en-US" sz="7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Std. Dev = </a:t>
            </a:r>
            <a:r>
              <a:rPr lang="en-US" sz="7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0.457</a:t>
            </a:r>
            <a:endParaRPr lang="en-US" sz="7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857250" marR="0" lvl="0" indent="-857250" algn="l">
              <a:lnSpc>
                <a:spcPct val="115000"/>
              </a:lnSpc>
              <a:spcAft>
                <a:spcPts val="800"/>
              </a:spcAft>
              <a:buClr>
                <a:schemeClr val="tx1"/>
              </a:buClr>
              <a:buSzPct val="101000"/>
              <a:buFont typeface="Wingdings" panose="05000000000000000000" pitchFamily="2" charset="2"/>
              <a:buChar char="Ø"/>
              <a:tabLst>
                <a:tab pos="457200" algn="l"/>
              </a:tabLst>
            </a:pPr>
            <a:r>
              <a:rPr lang="en-US" sz="7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Gender 1 (Male)</a:t>
            </a:r>
            <a:r>
              <a:rPr lang="en-US" sz="7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N=18, Mean weekly spend = </a:t>
            </a:r>
            <a:r>
              <a:rPr lang="en-US" sz="7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2.50</a:t>
            </a:r>
            <a:r>
              <a:rPr lang="en-US" sz="7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Std. Dev = </a:t>
            </a:r>
            <a:r>
              <a:rPr lang="en-US" sz="7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0.514</a:t>
            </a:r>
            <a:endParaRPr lang="en-US" sz="7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857250" marR="0" lvl="0" indent="-857250" algn="l">
              <a:lnSpc>
                <a:spcPct val="115000"/>
              </a:lnSpc>
              <a:spcAft>
                <a:spcPts val="800"/>
              </a:spcAft>
              <a:buClr>
                <a:schemeClr val="tx1"/>
              </a:buClr>
              <a:buSzPct val="101000"/>
              <a:buFont typeface="Wingdings" panose="05000000000000000000" pitchFamily="2" charset="2"/>
              <a:buChar char="Ø"/>
              <a:tabLst>
                <a:tab pos="457200" algn="l"/>
              </a:tabLst>
            </a:pPr>
            <a:r>
              <a:rPr lang="en-US" sz="7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 means suggest that </a:t>
            </a:r>
            <a:r>
              <a:rPr lang="en-US" sz="7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females (0) spend slightly more per week than males (1).</a:t>
            </a:r>
            <a:endParaRPr lang="en-US" sz="7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BDDB3E04-C4BD-0983-49B6-540177C920F4}"/>
              </a:ext>
            </a:extLst>
          </p:cNvPr>
          <p:cNvPicPr>
            <a:picLocks noChangeAspect="1"/>
          </p:cNvPicPr>
          <p:nvPr/>
        </p:nvPicPr>
        <p:blipFill>
          <a:blip r:embed="rId2"/>
          <a:stretch>
            <a:fillRect/>
          </a:stretch>
        </p:blipFill>
        <p:spPr>
          <a:xfrm>
            <a:off x="6096000" y="1722485"/>
            <a:ext cx="5943600" cy="216789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E9C2AC0-41BD-BBD4-75BB-E8196BCCA337}"/>
              </a:ext>
            </a:extLst>
          </p:cNvPr>
          <p:cNvSpPr>
            <a:spLocks noGrp="1"/>
          </p:cNvSpPr>
          <p:nvPr>
            <p:ph type="title"/>
          </p:nvPr>
        </p:nvSpPr>
        <p:spPr>
          <a:xfrm>
            <a:off x="1166289" y="322118"/>
            <a:ext cx="9744166" cy="581892"/>
          </a:xfrm>
        </p:spPr>
        <p:txBody>
          <a:bodyPr>
            <a:noAutofit/>
          </a:bodyPr>
          <a:lstStyle/>
          <a:p>
            <a:r>
              <a:rPr lang="en-US" sz="2400" b="1" dirty="0">
                <a:solidFill>
                  <a:schemeClr val="tx1"/>
                </a:solidFill>
                <a:latin typeface="Goudy Old Style" panose="02020502050305020303" pitchFamily="18" charset="0"/>
              </a:rPr>
              <a:t>Comparison of Weekly Spending by Gender</a:t>
            </a:r>
            <a:endParaRPr lang="en-IN" sz="2400" b="1" dirty="0">
              <a:solidFill>
                <a:schemeClr val="accent3"/>
              </a:solidFill>
            </a:endParaRPr>
          </a:p>
        </p:txBody>
      </p:sp>
      <p:sp>
        <p:nvSpPr>
          <p:cNvPr id="3" name="Title 1">
            <a:extLst>
              <a:ext uri="{FF2B5EF4-FFF2-40B4-BE49-F238E27FC236}">
                <a16:creationId xmlns:a16="http://schemas.microsoft.com/office/drawing/2014/main" id="{9F3CAC70-4A26-CB52-E472-E6F6376B67D1}"/>
              </a:ext>
            </a:extLst>
          </p:cNvPr>
          <p:cNvSpPr txBox="1">
            <a:spLocks/>
          </p:cNvSpPr>
          <p:nvPr/>
        </p:nvSpPr>
        <p:spPr bwMode="blackWhite">
          <a:xfrm>
            <a:off x="152400" y="1537855"/>
            <a:ext cx="3567545" cy="436418"/>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1400" b="1" kern="100" dirty="0">
                <a:solidFill>
                  <a:schemeClr val="tx1"/>
                </a:solidFill>
                <a:latin typeface="Arial" panose="020B0604020202020204" pitchFamily="34" charset="0"/>
                <a:ea typeface="Calibri" panose="020F0502020204030204" pitchFamily="34" charset="0"/>
                <a:cs typeface="Arial" panose="020B0604020202020204" pitchFamily="34" charset="0"/>
              </a:rPr>
              <a:t>1. Group Statistics Table</a:t>
            </a:r>
            <a:endParaRPr lang="en-US" sz="1400" kern="100" dirty="0">
              <a:solidFill>
                <a:schemeClr val="tx1"/>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79990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18E1BF4-3B0A-7D81-CE6A-41D04327CE86}"/>
              </a:ext>
            </a:extLst>
          </p:cNvPr>
          <p:cNvSpPr>
            <a:spLocks noGrp="1"/>
          </p:cNvSpPr>
          <p:nvPr>
            <p:ph type="subTitle" idx="1"/>
          </p:nvPr>
        </p:nvSpPr>
        <p:spPr>
          <a:xfrm>
            <a:off x="437745" y="175099"/>
            <a:ext cx="10972799" cy="5417340"/>
          </a:xfrm>
        </p:spPr>
        <p:txBody>
          <a:bodyPr>
            <a:normAutofit fontScale="25000" lnSpcReduction="20000"/>
          </a:bodyPr>
          <a:lstStyle/>
          <a:p>
            <a:pPr marL="0" marR="0" algn="l">
              <a:lnSpc>
                <a:spcPct val="115000"/>
              </a:lnSpc>
              <a:spcAft>
                <a:spcPts val="800"/>
              </a:spcAft>
              <a:buNone/>
            </a:pPr>
            <a:endParaRPr lang="en-US" sz="8000" b="1"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0" marR="0" algn="l">
              <a:lnSpc>
                <a:spcPct val="115000"/>
              </a:lnSpc>
              <a:spcAft>
                <a:spcPts val="800"/>
              </a:spcAft>
              <a:buNone/>
            </a:pPr>
            <a:endParaRPr lang="en-US" sz="8000" b="1" kern="100" dirty="0">
              <a:solidFill>
                <a:schemeClr val="bg1"/>
              </a:solidFill>
              <a:highlight>
                <a:srgbClr val="C0C0C0"/>
              </a:highlight>
              <a:latin typeface="Arial" panose="020B0604020202020204" pitchFamily="34" charset="0"/>
              <a:ea typeface="Calibri" panose="020F0502020204030204" pitchFamily="34" charset="0"/>
              <a:cs typeface="Arial" panose="020B0604020202020204" pitchFamily="34" charset="0"/>
            </a:endParaRPr>
          </a:p>
          <a:p>
            <a:pPr marL="0" marR="0" algn="l">
              <a:lnSpc>
                <a:spcPct val="115000"/>
              </a:lnSpc>
              <a:spcAft>
                <a:spcPts val="800"/>
              </a:spcAft>
              <a:buNone/>
            </a:pPr>
            <a:endParaRPr lang="en-US" sz="8000" b="1"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0" marR="0" algn="l">
              <a:lnSpc>
                <a:spcPct val="115000"/>
              </a:lnSpc>
              <a:spcAft>
                <a:spcPts val="800"/>
              </a:spcAft>
              <a:buNone/>
            </a:pPr>
            <a:endParaRPr lang="en-US" sz="8000" b="1"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0" marR="0" algn="l">
              <a:lnSpc>
                <a:spcPct val="115000"/>
              </a:lnSpc>
              <a:spcAft>
                <a:spcPts val="800"/>
              </a:spcAft>
              <a:buNone/>
            </a:pPr>
            <a:endParaRPr lang="en-US" sz="8000" b="1"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R="0" lvl="0" algn="l">
              <a:lnSpc>
                <a:spcPct val="115000"/>
              </a:lnSpc>
              <a:spcAft>
                <a:spcPts val="800"/>
              </a:spcAft>
              <a:buClr>
                <a:srgbClr val="C00000"/>
              </a:buClr>
              <a:buSzPct val="102000"/>
              <a:tabLst>
                <a:tab pos="457200" algn="l"/>
              </a:tabLst>
            </a:pPr>
            <a:r>
              <a:rPr lang="en-US" sz="7200" b="1" kern="100" dirty="0">
                <a:solidFill>
                  <a:schemeClr val="bg1"/>
                </a:solidFill>
                <a:highlight>
                  <a:srgbClr val="C0C0C0"/>
                </a:highlight>
                <a:latin typeface="Arial" panose="020B0604020202020204" pitchFamily="34" charset="0"/>
                <a:ea typeface="Calibri" panose="020F0502020204030204" pitchFamily="34" charset="0"/>
                <a:cs typeface="Arial" panose="020B0604020202020204" pitchFamily="34" charset="0"/>
              </a:rPr>
              <a:t>2. Levene's Test for Equality of Variances</a:t>
            </a:r>
            <a:endPar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857250" marR="0" lvl="0" indent="-857250" algn="l">
              <a:lnSpc>
                <a:spcPct val="115000"/>
              </a:lnSpc>
              <a:spcAft>
                <a:spcPts val="800"/>
              </a:spcAft>
              <a:buClr>
                <a:schemeClr val="bg1"/>
              </a:buClr>
              <a:buSzPct val="102000"/>
              <a:buFont typeface="Wingdings" panose="05000000000000000000" pitchFamily="2" charset="2"/>
              <a:buChar char="Ø"/>
              <a:tabLst>
                <a:tab pos="457200" algn="l"/>
              </a:tabLst>
            </a:pPr>
            <a:r>
              <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Levene’s F = 4.090</a:t>
            </a:r>
            <a:r>
              <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Sig. = 0.049</a:t>
            </a:r>
            <a:endPar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857250" marR="0" lvl="0" indent="-857250" algn="l">
              <a:lnSpc>
                <a:spcPct val="115000"/>
              </a:lnSpc>
              <a:spcAft>
                <a:spcPts val="800"/>
              </a:spcAft>
              <a:buClr>
                <a:schemeClr val="bg1"/>
              </a:buClr>
              <a:buSzPct val="102000"/>
              <a:buFont typeface="Wingdings" panose="05000000000000000000" pitchFamily="2" charset="2"/>
              <a:buChar char="Ø"/>
              <a:tabLst>
                <a:tab pos="457200" algn="l"/>
              </a:tabLst>
            </a:pPr>
            <a:r>
              <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Since </a:t>
            </a:r>
            <a:r>
              <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0.049 &lt; 0.05</a:t>
            </a:r>
            <a:r>
              <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we </a:t>
            </a:r>
            <a:r>
              <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reject the null hypothesis</a:t>
            </a:r>
            <a:r>
              <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of equal variances → Use the "Equal variances not assumed" row in the t-test.</a:t>
            </a:r>
          </a:p>
          <a:p>
            <a:pPr marL="0" marR="0" algn="l">
              <a:lnSpc>
                <a:spcPct val="115000"/>
              </a:lnSpc>
              <a:spcAft>
                <a:spcPts val="800"/>
              </a:spcAft>
              <a:buNone/>
            </a:pPr>
            <a:r>
              <a:rPr lang="en-US" sz="8000" b="1"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3. Independent Samples t-test</a:t>
            </a:r>
            <a:endPar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1200150" lvl="2" indent="-285750" algn="l">
              <a:lnSpc>
                <a:spcPct val="115000"/>
              </a:lnSpc>
              <a:spcAft>
                <a:spcPts val="800"/>
              </a:spcAft>
              <a:buSzPts val="1000"/>
              <a:buFont typeface="Courier New" panose="02070309020205020404" pitchFamily="49" charset="0"/>
              <a:buChar char="o"/>
              <a:tabLst>
                <a:tab pos="914400" algn="l"/>
              </a:tabLst>
            </a:pPr>
            <a:r>
              <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Sig. (2-tailed) = 0.143</a:t>
            </a:r>
            <a:r>
              <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(&gt; 0.05) → </a:t>
            </a:r>
            <a:r>
              <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Not significant</a:t>
            </a:r>
            <a:endPar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1200150" lvl="2" indent="-285750" algn="l">
              <a:lnSpc>
                <a:spcPct val="115000"/>
              </a:lnSpc>
              <a:spcAft>
                <a:spcPts val="800"/>
              </a:spcAft>
              <a:buSzPts val="1000"/>
              <a:buFont typeface="Courier New" panose="02070309020205020404" pitchFamily="49" charset="0"/>
              <a:buChar char="o"/>
              <a:tabLst>
                <a:tab pos="914400" algn="l"/>
              </a:tabLst>
            </a:pPr>
            <a:r>
              <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95% CI</a:t>
            </a:r>
            <a:r>
              <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[-0.078, 0.516] (includes zero)</a:t>
            </a:r>
          </a:p>
          <a:p>
            <a:pPr marL="0" marR="0" algn="l">
              <a:lnSpc>
                <a:spcPct val="115000"/>
              </a:lnSpc>
              <a:spcAft>
                <a:spcPts val="800"/>
              </a:spcAft>
              <a:buNone/>
            </a:pPr>
            <a:r>
              <a:rPr lang="en-US" sz="9600" b="1"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Conclusion</a:t>
            </a:r>
            <a:r>
              <a:rPr lang="en-US" sz="9600" b="1" kern="100" dirty="0">
                <a:solidFill>
                  <a:schemeClr val="bg1"/>
                </a:solidFill>
                <a:highlight>
                  <a:srgbClr val="C0C0C0"/>
                </a:highlight>
                <a:latin typeface="Arial" panose="020B0604020202020204" pitchFamily="34" charset="0"/>
                <a:ea typeface="Calibri" panose="020F0502020204030204" pitchFamily="34" charset="0"/>
                <a:cs typeface="Arial" panose="020B0604020202020204" pitchFamily="34" charset="0"/>
              </a:rPr>
              <a:t> : </a:t>
            </a:r>
            <a:r>
              <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Since </a:t>
            </a:r>
            <a:r>
              <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 = 0.143</a:t>
            </a:r>
            <a:r>
              <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there is </a:t>
            </a:r>
            <a:r>
              <a:rPr lang="en-US" sz="7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no significant difference</a:t>
            </a:r>
            <a:r>
              <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in weekly spending between males and females.</a:t>
            </a:r>
          </a:p>
          <a:p>
            <a:pPr marR="0" lvl="0" algn="l">
              <a:lnSpc>
                <a:spcPct val="115000"/>
              </a:lnSpc>
              <a:spcAft>
                <a:spcPts val="800"/>
              </a:spcAft>
              <a:buSzPts val="1000"/>
              <a:tabLst>
                <a:tab pos="457200" algn="l"/>
              </a:tabLst>
            </a:pPr>
            <a:endParaRPr lang="en-US" sz="7200"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R="0" lvl="0" algn="l">
              <a:lnSpc>
                <a:spcPct val="115000"/>
              </a:lnSpc>
              <a:spcAft>
                <a:spcPts val="800"/>
              </a:spcAft>
              <a:buSzPts val="1000"/>
              <a:tabLst>
                <a:tab pos="457200" algn="l"/>
              </a:tabLst>
            </a:pPr>
            <a:endParaRPr lang="en-US" sz="7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R="0" lvl="1" algn="l">
              <a:lnSpc>
                <a:spcPct val="115000"/>
              </a:lnSpc>
              <a:spcAft>
                <a:spcPts val="800"/>
              </a:spcAft>
              <a:buSzPts val="1000"/>
              <a:tabLst>
                <a:tab pos="914400" algn="l"/>
              </a:tabLst>
            </a:pPr>
            <a:endParaRPr lang="en-US" sz="6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 name="Picture 1">
            <a:extLst>
              <a:ext uri="{FF2B5EF4-FFF2-40B4-BE49-F238E27FC236}">
                <a16:creationId xmlns:a16="http://schemas.microsoft.com/office/drawing/2014/main" id="{572B5F78-119D-6DD5-FCC6-D1FA74342B07}"/>
              </a:ext>
            </a:extLst>
          </p:cNvPr>
          <p:cNvPicPr>
            <a:picLocks noChangeAspect="1"/>
          </p:cNvPicPr>
          <p:nvPr/>
        </p:nvPicPr>
        <p:blipFill>
          <a:blip r:embed="rId2"/>
          <a:stretch>
            <a:fillRect/>
          </a:stretch>
        </p:blipFill>
        <p:spPr>
          <a:xfrm>
            <a:off x="447472" y="77823"/>
            <a:ext cx="10651787" cy="25681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4648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9F5106-7A6C-A60D-2C9F-05A0257DFEE4}"/>
              </a:ext>
            </a:extLst>
          </p:cNvPr>
          <p:cNvSpPr>
            <a:spLocks noGrp="1"/>
          </p:cNvSpPr>
          <p:nvPr>
            <p:ph type="body" sz="half" idx="2"/>
          </p:nvPr>
        </p:nvSpPr>
        <p:spPr>
          <a:xfrm>
            <a:off x="0" y="536568"/>
            <a:ext cx="5720552" cy="6126682"/>
          </a:xfrm>
        </p:spPr>
        <p:txBody>
          <a:bodyPr>
            <a:normAutofit/>
          </a:bodyPr>
          <a:lstStyle/>
          <a:p>
            <a:pPr marR="0" lvl="1">
              <a:lnSpc>
                <a:spcPct val="115000"/>
              </a:lnSpc>
              <a:spcAft>
                <a:spcPts val="800"/>
              </a:spcAft>
              <a:buSzPts val="1000"/>
              <a:tabLst>
                <a:tab pos="914400" algn="l"/>
              </a:tabLst>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R="0" lvl="1">
              <a:lnSpc>
                <a:spcPct val="115000"/>
              </a:lnSpc>
              <a:spcAft>
                <a:spcPts val="800"/>
              </a:spcAft>
              <a:buSzPts val="1000"/>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No significant difference in weekly spending across age groups (</a:t>
            </a:r>
            <a:r>
              <a:rPr lang="en-US" sz="1800" b="1" kern="100" dirty="0">
                <a:effectLst/>
                <a:latin typeface="Arial" panose="020B0604020202020204" pitchFamily="34" charset="0"/>
                <a:ea typeface="Calibri" panose="020F0502020204030204" pitchFamily="34" charset="0"/>
                <a:cs typeface="Arial" panose="020B0604020202020204" pitchFamily="34" charset="0"/>
              </a:rPr>
              <a:t>F = 0.809, p = 0.451</a:t>
            </a:r>
            <a:r>
              <a:rPr lang="en-US" sz="1800" kern="100" dirty="0">
                <a:effectLst/>
                <a:latin typeface="Arial" panose="020B0604020202020204" pitchFamily="34" charset="0"/>
                <a:ea typeface="Calibri" panose="020F0502020204030204" pitchFamily="34" charset="0"/>
                <a:cs typeface="Arial" panose="020B0604020202020204" pitchFamily="34" charset="0"/>
              </a:rPr>
              <a:t>).</a:t>
            </a:r>
          </a:p>
          <a:p>
            <a:pPr marL="342900" marR="0" lvl="0" indent="-342900" algn="l">
              <a:lnSpc>
                <a:spcPct val="115000"/>
              </a:lnSpc>
              <a:spcAft>
                <a:spcPts val="800"/>
              </a:spcAft>
              <a:buSzPts val="1000"/>
              <a:buFont typeface="Symbol" panose="05050102010706020507" pitchFamily="18" charset="2"/>
              <a:buChar char=""/>
              <a:tabLst>
                <a:tab pos="457200" algn="l"/>
              </a:tabLst>
            </a:pPr>
            <a:r>
              <a:rPr lang="en-US" sz="1800" b="1"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Post Hoc (Tukey’s Test) Results:</a:t>
            </a:r>
            <a:endParaRPr lang="en-US" sz="1800"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The three age groups analyzed: </a:t>
            </a: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800" b="1" kern="100" dirty="0">
                <a:effectLst/>
                <a:latin typeface="Arial" panose="020B0604020202020204" pitchFamily="34" charset="0"/>
                <a:ea typeface="Calibri" panose="020F0502020204030204" pitchFamily="34" charset="0"/>
                <a:cs typeface="Arial" panose="020B0604020202020204" pitchFamily="34" charset="0"/>
              </a:rPr>
              <a:t>40-50 years (Code 0) → Mean: 2.74</a:t>
            </a: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800" b="1" kern="100" dirty="0">
                <a:effectLst/>
                <a:latin typeface="Arial" panose="020B0604020202020204" pitchFamily="34" charset="0"/>
                <a:ea typeface="Calibri" panose="020F0502020204030204" pitchFamily="34" charset="0"/>
                <a:cs typeface="Arial" panose="020B0604020202020204" pitchFamily="34" charset="0"/>
              </a:rPr>
              <a:t>50-60 years (Code 1) → Mean: 2.62</a:t>
            </a: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800" b="1" kern="100" dirty="0">
                <a:effectLst/>
                <a:latin typeface="Arial" panose="020B0604020202020204" pitchFamily="34" charset="0"/>
                <a:ea typeface="Calibri" panose="020F0502020204030204" pitchFamily="34" charset="0"/>
                <a:cs typeface="Arial" panose="020B0604020202020204" pitchFamily="34" charset="0"/>
              </a:rPr>
              <a:t>60+ years (Code 2) → Mean: 2.50</a:t>
            </a:r>
          </a:p>
          <a:p>
            <a:pPr marL="1143000" marR="0" lvl="2" indent="-228600">
              <a:lnSpc>
                <a:spcPct val="115000"/>
              </a:lnSpc>
              <a:spcAft>
                <a:spcPts val="800"/>
              </a:spcAft>
              <a:buSzPts val="1000"/>
              <a:buFont typeface="Wingdings" panose="05000000000000000000" pitchFamily="2" charset="2"/>
              <a:buChar char=""/>
              <a:tabLst>
                <a:tab pos="1371600" algn="l"/>
              </a:tabLst>
            </a:pPr>
            <a:r>
              <a:rPr lang="en-US" sz="2000" b="1" u="sng"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Conclusion</a:t>
            </a:r>
          </a:p>
          <a:p>
            <a:pPr marL="1143000" lvl="2" indent="-228600">
              <a:lnSpc>
                <a:spcPct val="115000"/>
              </a:lnSpc>
              <a:spcAft>
                <a:spcPts val="800"/>
              </a:spcAft>
              <a:buSzPts val="1000"/>
              <a:buFont typeface="Wingdings" panose="05000000000000000000" pitchFamily="2" charset="2"/>
              <a:buChar char=""/>
              <a:tabLst>
                <a:tab pos="13716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No significant subgroup differences detected, as all means fall within the same homogeneous subset.</a:t>
            </a:r>
          </a:p>
          <a:p>
            <a:endParaRPr lang="en-US" dirty="0"/>
          </a:p>
        </p:txBody>
      </p:sp>
      <p:pic>
        <p:nvPicPr>
          <p:cNvPr id="5" name="Picture 4">
            <a:extLst>
              <a:ext uri="{FF2B5EF4-FFF2-40B4-BE49-F238E27FC236}">
                <a16:creationId xmlns:a16="http://schemas.microsoft.com/office/drawing/2014/main" id="{BDE8C047-AA5B-9C7F-D3D8-702A8DB6D06A}"/>
              </a:ext>
            </a:extLst>
          </p:cNvPr>
          <p:cNvPicPr>
            <a:picLocks noChangeAspect="1"/>
          </p:cNvPicPr>
          <p:nvPr/>
        </p:nvPicPr>
        <p:blipFill>
          <a:blip r:embed="rId2"/>
          <a:stretch>
            <a:fillRect/>
          </a:stretch>
        </p:blipFill>
        <p:spPr>
          <a:xfrm>
            <a:off x="6471451" y="387362"/>
            <a:ext cx="5351193" cy="609924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39B67F73-ABB4-3965-F848-FBAFEC5D5F98}"/>
              </a:ext>
            </a:extLst>
          </p:cNvPr>
          <p:cNvSpPr>
            <a:spLocks noGrp="1"/>
          </p:cNvSpPr>
          <p:nvPr>
            <p:ph type="title"/>
          </p:nvPr>
        </p:nvSpPr>
        <p:spPr>
          <a:xfrm>
            <a:off x="89785" y="194750"/>
            <a:ext cx="5853816" cy="771606"/>
          </a:xfrm>
        </p:spPr>
        <p:txBody>
          <a:bodyPr>
            <a:noAutofit/>
          </a:bodyPr>
          <a:lstStyle/>
          <a:p>
            <a:r>
              <a:rPr lang="en-US" sz="2000" b="1" dirty="0">
                <a:solidFill>
                  <a:schemeClr val="tx1"/>
                </a:solidFill>
                <a:latin typeface="Goudy Old Style" panose="02020502050305020303" pitchFamily="18" charset="0"/>
              </a:rPr>
              <a:t>Analysis of Weekly Spending Across Age Groups</a:t>
            </a:r>
            <a:endParaRPr lang="en-IN" sz="2000" b="1" dirty="0">
              <a:solidFill>
                <a:schemeClr val="tx1"/>
              </a:solidFill>
              <a:latin typeface="Goudy Old Style" panose="02020502050305020303" pitchFamily="18" charset="0"/>
            </a:endParaRPr>
          </a:p>
        </p:txBody>
      </p:sp>
    </p:spTree>
    <p:extLst>
      <p:ext uri="{BB962C8B-B14F-4D97-AF65-F5344CB8AC3E}">
        <p14:creationId xmlns:p14="http://schemas.microsoft.com/office/powerpoint/2010/main" val="3044348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DDE281-77EF-789A-60EA-14513E13EF2A}"/>
              </a:ext>
            </a:extLst>
          </p:cNvPr>
          <p:cNvSpPr>
            <a:spLocks noGrp="1"/>
          </p:cNvSpPr>
          <p:nvPr>
            <p:ph type="body" sz="half" idx="2"/>
          </p:nvPr>
        </p:nvSpPr>
        <p:spPr>
          <a:xfrm>
            <a:off x="369651" y="252918"/>
            <a:ext cx="5165387" cy="6254886"/>
          </a:xfrm>
        </p:spPr>
        <p:txBody>
          <a:bodyPr>
            <a:normAutofit/>
          </a:bodyPr>
          <a:lstStyle/>
          <a:p>
            <a:pPr marL="342900" marR="0" lvl="0" indent="-342900" algn="l">
              <a:lnSpc>
                <a:spcPct val="115000"/>
              </a:lnSpc>
              <a:spcAft>
                <a:spcPts val="800"/>
              </a:spcAft>
              <a:buFont typeface="+mj-lt"/>
              <a:buAutoNum type="arabicPeriod"/>
              <a:tabLst>
                <a:tab pos="457200" algn="l"/>
              </a:tabLst>
            </a:pPr>
            <a:r>
              <a:rPr lang="en-US" sz="2000" b="1"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1.Case Processing Summary</a:t>
            </a:r>
            <a:endParaRPr lang="en-US" sz="2000"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The dataset consists of 50 valid cases, with no missing values.</a:t>
            </a:r>
          </a:p>
          <a:p>
            <a:pPr marL="742950" marR="0" lvl="1" indent="-285750">
              <a:lnSpc>
                <a:spcPct val="115000"/>
              </a:lnSpc>
              <a:spcAft>
                <a:spcPts val="800"/>
              </a:spcAft>
              <a:buClr>
                <a:srgbClr val="C00000"/>
              </a:buClr>
              <a:buSzPct val="102000"/>
              <a:buFont typeface="Wingdings" panose="05000000000000000000" pitchFamily="2" charset="2"/>
              <a:buChar char="v"/>
              <a:tabLst>
                <a:tab pos="914400" algn="l"/>
              </a:tabLst>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15000"/>
              </a:lnSpc>
              <a:spcAft>
                <a:spcPts val="800"/>
              </a:spcAft>
              <a:buClr>
                <a:schemeClr val="tx1"/>
              </a:buClr>
              <a:buSzPct val="102000"/>
              <a:buFont typeface="Wingdings" panose="05000000000000000000" pitchFamily="2" charset="2"/>
              <a:buChar char="v"/>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The table shows the distribution of meal consumption times based on gender.</a:t>
            </a:r>
          </a:p>
          <a:p>
            <a:pPr marL="742950" marR="0" lvl="1" indent="-285750">
              <a:lnSpc>
                <a:spcPct val="115000"/>
              </a:lnSpc>
              <a:spcAft>
                <a:spcPts val="800"/>
              </a:spcAft>
              <a:buClr>
                <a:schemeClr val="tx1"/>
              </a:buClr>
              <a:buSzPct val="102000"/>
              <a:buFont typeface="Wingdings" panose="05000000000000000000" pitchFamily="2" charset="2"/>
              <a:buChar char="v"/>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Females (N = 32) are more distributed across different consumption times than males (N = 18).</a:t>
            </a:r>
          </a:p>
          <a:p>
            <a:pPr marL="742950" marR="0" lvl="1" indent="-285750">
              <a:lnSpc>
                <a:spcPct val="115000"/>
              </a:lnSpc>
              <a:spcAft>
                <a:spcPts val="800"/>
              </a:spcAft>
              <a:buClr>
                <a:schemeClr val="tx1"/>
              </a:buClr>
              <a:buSzPct val="102000"/>
              <a:buFont typeface="Wingdings" panose="05000000000000000000" pitchFamily="2" charset="2"/>
              <a:buChar char="v"/>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The most common consumption times for females are </a:t>
            </a:r>
            <a:r>
              <a:rPr lang="en-US" sz="1800" b="1" kern="100" dirty="0">
                <a:effectLst/>
                <a:latin typeface="Arial" panose="020B0604020202020204" pitchFamily="34" charset="0"/>
                <a:ea typeface="Calibri" panose="020F0502020204030204" pitchFamily="34" charset="0"/>
                <a:cs typeface="Arial" panose="020B0604020202020204" pitchFamily="34" charset="0"/>
              </a:rPr>
              <a:t>Breakfast (8)</a:t>
            </a:r>
            <a:r>
              <a:rPr lang="en-US" sz="1800" kern="100" dirty="0">
                <a:effectLst/>
                <a:latin typeface="Arial" panose="020B0604020202020204" pitchFamily="34" charset="0"/>
                <a:ea typeface="Calibri" panose="020F0502020204030204" pitchFamily="34" charset="0"/>
                <a:cs typeface="Arial" panose="020B0604020202020204" pitchFamily="34" charset="0"/>
              </a:rPr>
              <a:t> and </a:t>
            </a:r>
            <a:r>
              <a:rPr lang="en-US" sz="1800" b="1" kern="100" dirty="0">
                <a:effectLst/>
                <a:latin typeface="Arial" panose="020B0604020202020204" pitchFamily="34" charset="0"/>
                <a:ea typeface="Calibri" panose="020F0502020204030204" pitchFamily="34" charset="0"/>
                <a:cs typeface="Arial" panose="020B0604020202020204" pitchFamily="34" charset="0"/>
              </a:rPr>
              <a:t>Evening (7)</a:t>
            </a:r>
            <a:r>
              <a:rPr lang="en-US" sz="1800" kern="100" dirty="0">
                <a:effectLst/>
                <a:latin typeface="Arial" panose="020B0604020202020204" pitchFamily="34" charset="0"/>
                <a:ea typeface="Calibri" panose="020F0502020204030204" pitchFamily="34" charset="0"/>
                <a:cs typeface="Arial" panose="020B0604020202020204" pitchFamily="34" charset="0"/>
              </a:rPr>
              <a:t>.</a:t>
            </a:r>
          </a:p>
          <a:p>
            <a:pPr marL="742950" marR="0" lvl="1" indent="-285750">
              <a:lnSpc>
                <a:spcPct val="115000"/>
              </a:lnSpc>
              <a:spcAft>
                <a:spcPts val="800"/>
              </a:spcAft>
              <a:buClr>
                <a:schemeClr val="tx1"/>
              </a:buClr>
              <a:buSzPct val="102000"/>
              <a:buFont typeface="Wingdings" panose="05000000000000000000" pitchFamily="2" charset="2"/>
              <a:buChar char="v"/>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For males, </a:t>
            </a:r>
            <a:r>
              <a:rPr lang="en-US" sz="1800" b="1" kern="100" dirty="0">
                <a:effectLst/>
                <a:latin typeface="Arial" panose="020B0604020202020204" pitchFamily="34" charset="0"/>
                <a:ea typeface="Calibri" panose="020F0502020204030204" pitchFamily="34" charset="0"/>
                <a:cs typeface="Arial" panose="020B0604020202020204" pitchFamily="34" charset="0"/>
              </a:rPr>
              <a:t>Dinner (8)</a:t>
            </a:r>
            <a:r>
              <a:rPr lang="en-US" sz="1800" kern="100" dirty="0">
                <a:effectLst/>
                <a:latin typeface="Arial" panose="020B0604020202020204" pitchFamily="34" charset="0"/>
                <a:ea typeface="Calibri" panose="020F0502020204030204" pitchFamily="34" charset="0"/>
                <a:cs typeface="Arial" panose="020B0604020202020204" pitchFamily="34" charset="0"/>
              </a:rPr>
              <a:t> and </a:t>
            </a:r>
            <a:r>
              <a:rPr lang="en-US" sz="1800" b="1" kern="100" dirty="0">
                <a:effectLst/>
                <a:latin typeface="Arial" panose="020B0604020202020204" pitchFamily="34" charset="0"/>
                <a:ea typeface="Calibri" panose="020F0502020204030204" pitchFamily="34" charset="0"/>
                <a:cs typeface="Arial" panose="020B0604020202020204" pitchFamily="34" charset="0"/>
              </a:rPr>
              <a:t>Evening, Dinner (3)</a:t>
            </a:r>
            <a:r>
              <a:rPr lang="en-US" sz="1800" kern="100" dirty="0">
                <a:effectLst/>
                <a:latin typeface="Arial" panose="020B0604020202020204" pitchFamily="34" charset="0"/>
                <a:ea typeface="Calibri" panose="020F0502020204030204" pitchFamily="34" charset="0"/>
                <a:cs typeface="Arial" panose="020B0604020202020204" pitchFamily="34" charset="0"/>
              </a:rPr>
              <a:t> are more frequent.</a:t>
            </a:r>
          </a:p>
          <a:p>
            <a:endParaRPr lang="en-US" dirty="0">
              <a:solidFill>
                <a:schemeClr val="tx1"/>
              </a:solidFill>
            </a:endParaRPr>
          </a:p>
        </p:txBody>
      </p:sp>
      <p:pic>
        <p:nvPicPr>
          <p:cNvPr id="5" name="Picture 4">
            <a:extLst>
              <a:ext uri="{FF2B5EF4-FFF2-40B4-BE49-F238E27FC236}">
                <a16:creationId xmlns:a16="http://schemas.microsoft.com/office/drawing/2014/main" id="{18C72E3F-F832-A733-7ECF-71820B3ACE86}"/>
              </a:ext>
            </a:extLst>
          </p:cNvPr>
          <p:cNvPicPr>
            <a:picLocks noChangeAspect="1"/>
          </p:cNvPicPr>
          <p:nvPr/>
        </p:nvPicPr>
        <p:blipFill>
          <a:blip r:embed="rId2"/>
          <a:stretch>
            <a:fillRect/>
          </a:stretch>
        </p:blipFill>
        <p:spPr>
          <a:xfrm>
            <a:off x="6198604" y="1128409"/>
            <a:ext cx="5863695" cy="427044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C34EFC6B-40BC-56D9-FF96-C908C45C7076}"/>
              </a:ext>
            </a:extLst>
          </p:cNvPr>
          <p:cNvSpPr>
            <a:spLocks noGrp="1"/>
          </p:cNvSpPr>
          <p:nvPr>
            <p:ph type="title"/>
          </p:nvPr>
        </p:nvSpPr>
        <p:spPr>
          <a:xfrm>
            <a:off x="369651" y="1600200"/>
            <a:ext cx="4108831" cy="571500"/>
          </a:xfrm>
        </p:spPr>
        <p:txBody>
          <a:bodyPr>
            <a:noAutofit/>
          </a:bodyPr>
          <a:lstStyle/>
          <a:p>
            <a:r>
              <a:rPr lang="en-US" sz="1600" b="1" kern="100" dirty="0">
                <a:solidFill>
                  <a:schemeClr val="tx1"/>
                </a:solidFill>
                <a:latin typeface="Goudy Old Style" panose="02020502050305020303" pitchFamily="18" charset="0"/>
                <a:ea typeface="Calibri" panose="020F0502020204030204" pitchFamily="34" charset="0"/>
                <a:cs typeface="Arial" panose="020B0604020202020204" pitchFamily="34" charset="0"/>
              </a:rPr>
              <a:t>2.Crosstabulation (Gender vs. Consumption Time)</a:t>
            </a:r>
            <a:endParaRPr lang="en-IN" sz="1600" b="1" dirty="0">
              <a:solidFill>
                <a:schemeClr val="tx1"/>
              </a:solidFill>
              <a:latin typeface="Goudy Old Style" panose="02020502050305020303" pitchFamily="18" charset="0"/>
            </a:endParaRPr>
          </a:p>
        </p:txBody>
      </p:sp>
    </p:spTree>
    <p:extLst>
      <p:ext uri="{BB962C8B-B14F-4D97-AF65-F5344CB8AC3E}">
        <p14:creationId xmlns:p14="http://schemas.microsoft.com/office/powerpoint/2010/main" val="410961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2E71EA3-B3AB-0319-368F-3224C9D1C2D2}"/>
              </a:ext>
            </a:extLst>
          </p:cNvPr>
          <p:cNvSpPr>
            <a:spLocks noGrp="1"/>
          </p:cNvSpPr>
          <p:nvPr>
            <p:ph type="subTitle" idx="1"/>
          </p:nvPr>
        </p:nvSpPr>
        <p:spPr>
          <a:xfrm>
            <a:off x="1157591" y="447472"/>
            <a:ext cx="8339215" cy="5144966"/>
          </a:xfrm>
        </p:spPr>
        <p:txBody>
          <a:bodyPr/>
          <a:lstStyle/>
          <a:p>
            <a:pPr marL="342900" marR="0" lvl="0" indent="-342900" algn="l">
              <a:lnSpc>
                <a:spcPct val="115000"/>
              </a:lnSpc>
              <a:spcAft>
                <a:spcPts val="800"/>
              </a:spcAft>
              <a:buFont typeface="+mj-lt"/>
              <a:buAutoNum type="arabicPeriod"/>
              <a:tabLst>
                <a:tab pos="457200" algn="l"/>
              </a:tabLst>
            </a:pPr>
            <a:r>
              <a:rPr lang="en-US" b="1"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3.Chi-Square Test Results</a:t>
            </a:r>
            <a:endParaRPr lang="en-US"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742950" marR="0" lvl="1" indent="-285750" algn="l">
              <a:lnSpc>
                <a:spcPct val="115000"/>
              </a:lnSpc>
              <a:spcAft>
                <a:spcPts val="800"/>
              </a:spcAft>
              <a:buClr>
                <a:schemeClr val="bg1"/>
              </a:buClr>
              <a:buSzPct val="102000"/>
              <a:buFont typeface="Wingdings" panose="05000000000000000000" pitchFamily="2" charset="2"/>
              <a:buChar char="v"/>
              <a:tabLst>
                <a:tab pos="914400" algn="l"/>
              </a:tabLst>
            </a:pP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Pearson Chi-Square Value</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 6.097, </a:t>
            </a:r>
            <a:r>
              <a:rPr lang="en-US" sz="18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df</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 7,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p-value</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 0.528</a:t>
            </a:r>
          </a:p>
          <a:p>
            <a:pPr marL="742950" marR="0" lvl="1" indent="-285750" algn="l">
              <a:lnSpc>
                <a:spcPct val="115000"/>
              </a:lnSpc>
              <a:spcAft>
                <a:spcPts val="800"/>
              </a:spcAft>
              <a:buClr>
                <a:schemeClr val="bg1"/>
              </a:buClr>
              <a:buSzPct val="102000"/>
              <a:buFont typeface="Wingdings" panose="05000000000000000000" pitchFamily="2" charset="2"/>
              <a:buChar char="v"/>
              <a:tabLst>
                <a:tab pos="914400" algn="l"/>
              </a:tabLst>
            </a:pP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Likelihood Ratio</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 7.642, </a:t>
            </a:r>
            <a:r>
              <a:rPr lang="en-US" sz="18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df</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 7,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p-value</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 0.365</a:t>
            </a:r>
          </a:p>
          <a:p>
            <a:pPr marL="742950" marR="0" lvl="1" indent="-285750" algn="l">
              <a:lnSpc>
                <a:spcPct val="115000"/>
              </a:lnSpc>
              <a:spcAft>
                <a:spcPts val="800"/>
              </a:spcAft>
              <a:buClr>
                <a:schemeClr val="bg1"/>
              </a:buClr>
              <a:buSzPct val="102000"/>
              <a:buFont typeface="Wingdings" panose="05000000000000000000" pitchFamily="2" charset="2"/>
              <a:buChar char="v"/>
              <a:tabLst>
                <a:tab pos="914400" algn="l"/>
              </a:tabLst>
            </a:pP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Since p &gt; 0.05, there is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no significant relationship</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between gender and consumption time.</a:t>
            </a:r>
          </a:p>
          <a:p>
            <a:pPr marL="0" marR="0" algn="l">
              <a:lnSpc>
                <a:spcPct val="115000"/>
              </a:lnSpc>
              <a:spcAft>
                <a:spcPts val="800"/>
              </a:spcAft>
              <a:buNone/>
            </a:pPr>
            <a:r>
              <a:rPr lang="en-US" b="1" u="sng"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Interpretation:</a:t>
            </a:r>
            <a:endParaRPr lang="en-US" u="sng"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0" marR="0" algn="l">
              <a:lnSpc>
                <a:spcPct val="115000"/>
              </a:lnSpc>
              <a:spcAft>
                <a:spcPts val="800"/>
              </a:spcAft>
            </a:pP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There is no statistically significant association between gender and food consumption time, meaning that meal timing preferences do not significantly differ between males and females in this dataset.</a:t>
            </a:r>
          </a:p>
          <a:p>
            <a:endParaRPr lang="en-US" dirty="0">
              <a:solidFill>
                <a:schemeClr val="bg1"/>
              </a:solidFill>
            </a:endParaRPr>
          </a:p>
        </p:txBody>
      </p:sp>
    </p:spTree>
    <p:extLst>
      <p:ext uri="{BB962C8B-B14F-4D97-AF65-F5344CB8AC3E}">
        <p14:creationId xmlns:p14="http://schemas.microsoft.com/office/powerpoint/2010/main" val="1338458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CB6F2F-D8BB-EFA5-997F-E805A8606DCB}"/>
              </a:ext>
            </a:extLst>
          </p:cNvPr>
          <p:cNvSpPr>
            <a:spLocks noGrp="1"/>
          </p:cNvSpPr>
          <p:nvPr>
            <p:ph type="body" sz="half" idx="2"/>
          </p:nvPr>
        </p:nvSpPr>
        <p:spPr>
          <a:xfrm>
            <a:off x="175097" y="428018"/>
            <a:ext cx="5768501" cy="6196518"/>
          </a:xfrm>
        </p:spPr>
        <p:txBody>
          <a:bodyPr>
            <a:normAutofit fontScale="92500" lnSpcReduction="10000"/>
          </a:bodyPr>
          <a:lstStyle/>
          <a:p>
            <a:pPr marL="0" marR="0" algn="l">
              <a:lnSpc>
                <a:spcPct val="115000"/>
              </a:lnSpc>
              <a:spcAft>
                <a:spcPts val="800"/>
              </a:spcAft>
              <a:buNone/>
            </a:pPr>
            <a:r>
              <a:rPr lang="en-US" sz="2000" b="1" kern="100" dirty="0">
                <a:solidFill>
                  <a:schemeClr val="tx1"/>
                </a:solidFill>
                <a:effectLst/>
                <a:highlight>
                  <a:srgbClr val="C0C0C0"/>
                </a:highlight>
                <a:latin typeface="Calibri" panose="020F0502020204030204" pitchFamily="34" charset="0"/>
                <a:ea typeface="Calibri" panose="020F0502020204030204" pitchFamily="34" charset="0"/>
                <a:cs typeface="Times New Roman" panose="02020603050405020304" pitchFamily="18" charset="0"/>
              </a:rPr>
              <a:t>1. </a:t>
            </a:r>
            <a:r>
              <a:rPr lang="en-US" sz="2000" b="1"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Case Processing Summary</a:t>
            </a:r>
            <a:endParaRPr lang="en-US" sz="2000"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SzPts val="1000"/>
              <a:buFont typeface="Symbol" panose="05050102010706020507" pitchFamily="18" charset="2"/>
              <a:buChar char=""/>
              <a:tabLst>
                <a:tab pos="457200" algn="l"/>
              </a:tabLst>
            </a:pP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 dataset includes </a:t>
            </a:r>
            <a:r>
              <a:rPr lang="en-US" sz="1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50 valid cases</a:t>
            </a: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with </a:t>
            </a:r>
            <a:r>
              <a:rPr lang="en-US" sz="1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no missing values</a:t>
            </a:r>
            <a:r>
              <a:rPr lang="en-US"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342900" marR="0" lvl="0" indent="-342900" algn="l">
              <a:lnSpc>
                <a:spcPct val="115000"/>
              </a:lnSpc>
              <a:spcAft>
                <a:spcPts val="800"/>
              </a:spcAft>
              <a:buClr>
                <a:srgbClr val="C00000"/>
              </a:buClr>
              <a:buSzPct val="102000"/>
              <a:buFont typeface="Wingdings" panose="05000000000000000000" pitchFamily="2" charset="2"/>
              <a:buChar char="v"/>
              <a:tabLst>
                <a:tab pos="457200" algn="l"/>
              </a:tabLst>
            </a:pPr>
            <a:endPar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Clr>
                <a:schemeClr val="tx1"/>
              </a:buClr>
              <a:buSzPct val="102000"/>
              <a:buFont typeface="Wingdings" panose="05000000000000000000" pitchFamily="2" charset="2"/>
              <a:buChar char="v"/>
              <a:tabLst>
                <a:tab pos="457200" algn="l"/>
              </a:tabLst>
            </a:pP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 table shows how different age groups (40-50, 50-60, and 60 above) distribute across meal consumption times</a:t>
            </a:r>
            <a:r>
              <a:rPr lang="en-US"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342900" marR="0" lvl="0" indent="-342900" algn="l">
              <a:lnSpc>
                <a:spcPct val="115000"/>
              </a:lnSpc>
              <a:spcAft>
                <a:spcPts val="800"/>
              </a:spcAft>
              <a:buClr>
                <a:schemeClr val="tx1"/>
              </a:buClr>
              <a:buSzPct val="102000"/>
              <a:buFont typeface="Wingdings" panose="05000000000000000000" pitchFamily="2" charset="2"/>
              <a:buChar char="v"/>
              <a:tabLst>
                <a:tab pos="457200" algn="l"/>
              </a:tabLst>
            </a:pPr>
            <a:r>
              <a:rPr lang="en-US" sz="17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Age 40-50 (N = 19)</a:t>
            </a:r>
            <a:r>
              <a:rPr lang="en-US" sz="17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marR="0" lvl="1">
              <a:lnSpc>
                <a:spcPct val="115000"/>
              </a:lnSpc>
              <a:spcAft>
                <a:spcPts val="800"/>
              </a:spcAft>
              <a:buClr>
                <a:srgbClr val="C00000"/>
              </a:buClr>
              <a:buSzPct val="102000"/>
              <a:tabLst>
                <a:tab pos="914400" algn="l"/>
              </a:tabLst>
            </a:pP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Most common consumption times: </a:t>
            </a:r>
            <a:r>
              <a:rPr lang="en-US" sz="1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Dinner (6)</a:t>
            </a: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1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Evening, Dinner (3)</a:t>
            </a: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342900" marR="0" lvl="0" indent="-342900" algn="l">
              <a:lnSpc>
                <a:spcPct val="115000"/>
              </a:lnSpc>
              <a:spcAft>
                <a:spcPts val="800"/>
              </a:spcAft>
              <a:buClr>
                <a:schemeClr val="tx1"/>
              </a:buClr>
              <a:buSzPct val="102000"/>
              <a:buFont typeface="Wingdings" panose="05000000000000000000" pitchFamily="2" charset="2"/>
              <a:buChar char="v"/>
              <a:tabLst>
                <a:tab pos="457200" algn="l"/>
              </a:tabLst>
            </a:pPr>
            <a:r>
              <a:rPr lang="en-US" sz="17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Age 50-60 (N = 21)</a:t>
            </a:r>
            <a:r>
              <a:rPr lang="en-US" sz="17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marR="0" lvl="1">
              <a:lnSpc>
                <a:spcPct val="115000"/>
              </a:lnSpc>
              <a:spcAft>
                <a:spcPts val="800"/>
              </a:spcAft>
              <a:buClr>
                <a:srgbClr val="C00000"/>
              </a:buClr>
              <a:buSzPct val="102000"/>
              <a:tabLst>
                <a:tab pos="914400" algn="l"/>
              </a:tabLst>
            </a:pP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Most common: </a:t>
            </a:r>
            <a:r>
              <a:rPr lang="en-US" sz="1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Dinner (8)</a:t>
            </a: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1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Evening, Dinner (3)</a:t>
            </a: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342900" marR="0" lvl="0" indent="-342900" algn="l">
              <a:lnSpc>
                <a:spcPct val="115000"/>
              </a:lnSpc>
              <a:spcAft>
                <a:spcPts val="800"/>
              </a:spcAft>
              <a:buClr>
                <a:schemeClr val="tx1"/>
              </a:buClr>
              <a:buSzPct val="102000"/>
              <a:buFont typeface="Wingdings" panose="05000000000000000000" pitchFamily="2" charset="2"/>
              <a:buChar char="v"/>
              <a:tabLst>
                <a:tab pos="457200" algn="l"/>
              </a:tabLst>
            </a:pPr>
            <a:r>
              <a:rPr lang="en-US" sz="1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Age 60 above (N = 10)</a:t>
            </a: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marR="0" lvl="1">
              <a:lnSpc>
                <a:spcPct val="115000"/>
              </a:lnSpc>
              <a:spcAft>
                <a:spcPts val="800"/>
              </a:spcAft>
              <a:buClr>
                <a:srgbClr val="C00000"/>
              </a:buClr>
              <a:buSzPct val="102000"/>
              <a:tabLst>
                <a:tab pos="914400" algn="l"/>
              </a:tabLst>
            </a:pP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Most common: </a:t>
            </a:r>
            <a:r>
              <a:rPr lang="en-US" sz="1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Evening (4)</a:t>
            </a: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1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Dinner (2)</a:t>
            </a:r>
            <a:r>
              <a:rPr lang="en-US" sz="18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endParaRPr lang="en-US" dirty="0">
              <a:solidFill>
                <a:schemeClr val="tx1"/>
              </a:solidFill>
            </a:endParaRPr>
          </a:p>
        </p:txBody>
      </p:sp>
      <p:pic>
        <p:nvPicPr>
          <p:cNvPr id="5" name="Picture 4">
            <a:extLst>
              <a:ext uri="{FF2B5EF4-FFF2-40B4-BE49-F238E27FC236}">
                <a16:creationId xmlns:a16="http://schemas.microsoft.com/office/drawing/2014/main" id="{F2AEB01F-E27E-25FC-AEE2-37638DFC1E87}"/>
              </a:ext>
            </a:extLst>
          </p:cNvPr>
          <p:cNvPicPr>
            <a:picLocks noChangeAspect="1"/>
          </p:cNvPicPr>
          <p:nvPr/>
        </p:nvPicPr>
        <p:blipFill>
          <a:blip r:embed="rId2"/>
          <a:stretch>
            <a:fillRect/>
          </a:stretch>
        </p:blipFill>
        <p:spPr>
          <a:xfrm>
            <a:off x="6248400" y="1147865"/>
            <a:ext cx="5768502" cy="412452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B6AD4AB-EA31-4BD4-8304-FDAEE3AA46A8}"/>
              </a:ext>
            </a:extLst>
          </p:cNvPr>
          <p:cNvSpPr>
            <a:spLocks noGrp="1"/>
          </p:cNvSpPr>
          <p:nvPr>
            <p:ph type="title"/>
          </p:nvPr>
        </p:nvSpPr>
        <p:spPr>
          <a:xfrm>
            <a:off x="175097" y="1595005"/>
            <a:ext cx="4108831" cy="571500"/>
          </a:xfrm>
        </p:spPr>
        <p:txBody>
          <a:bodyPr>
            <a:noAutofit/>
          </a:bodyPr>
          <a:lstStyle/>
          <a:p>
            <a:r>
              <a:rPr lang="en-US" sz="1600" b="1" kern="100" dirty="0">
                <a:solidFill>
                  <a:schemeClr val="tx1"/>
                </a:solidFill>
                <a:latin typeface="Goudy Old Style" panose="02020502050305020303" pitchFamily="18" charset="0"/>
                <a:ea typeface="Calibri" panose="020F0502020204030204" pitchFamily="34" charset="0"/>
                <a:cs typeface="Arial" panose="020B0604020202020204" pitchFamily="34" charset="0"/>
              </a:rPr>
              <a:t>2. Cross-tabulation (Age vs. Consumption Time)</a:t>
            </a:r>
            <a:endParaRPr lang="en-IN" sz="1600" b="1" dirty="0">
              <a:solidFill>
                <a:schemeClr val="tx1"/>
              </a:solidFill>
              <a:latin typeface="Goudy Old Style" panose="02020502050305020303" pitchFamily="18" charset="0"/>
            </a:endParaRPr>
          </a:p>
        </p:txBody>
      </p:sp>
    </p:spTree>
    <p:extLst>
      <p:ext uri="{BB962C8B-B14F-4D97-AF65-F5344CB8AC3E}">
        <p14:creationId xmlns:p14="http://schemas.microsoft.com/office/powerpoint/2010/main" val="1897010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5B1ABC-3B63-B78B-F794-821EEB5FC4AC}"/>
              </a:ext>
            </a:extLst>
          </p:cNvPr>
          <p:cNvSpPr>
            <a:spLocks noGrp="1"/>
          </p:cNvSpPr>
          <p:nvPr>
            <p:ph type="subTitle" idx="1"/>
          </p:nvPr>
        </p:nvSpPr>
        <p:spPr>
          <a:xfrm>
            <a:off x="1867711" y="593387"/>
            <a:ext cx="7629095" cy="4999051"/>
          </a:xfrm>
        </p:spPr>
        <p:txBody>
          <a:bodyPr/>
          <a:lstStyle/>
          <a:p>
            <a:pPr marL="0" marR="0" algn="l">
              <a:lnSpc>
                <a:spcPct val="115000"/>
              </a:lnSpc>
              <a:spcAft>
                <a:spcPts val="800"/>
              </a:spcAft>
              <a:buNone/>
            </a:pPr>
            <a:r>
              <a:rPr lang="en-US" b="1" kern="100" dirty="0">
                <a:solidFill>
                  <a:schemeClr val="bg1"/>
                </a:solidFill>
                <a:effectLst/>
                <a:highlight>
                  <a:srgbClr val="C0C0C0"/>
                </a:highlight>
                <a:latin typeface="Calibri" panose="020F0502020204030204" pitchFamily="34" charset="0"/>
                <a:ea typeface="Calibri" panose="020F0502020204030204" pitchFamily="34" charset="0"/>
                <a:cs typeface="Times New Roman" panose="02020603050405020304" pitchFamily="18" charset="0"/>
              </a:rPr>
              <a:t>3. Chi-Square Test Results</a:t>
            </a:r>
            <a:endParaRPr lang="en-US" kern="100" dirty="0">
              <a:solidFill>
                <a:schemeClr val="bg1"/>
              </a:solidFill>
              <a:effectLst/>
              <a:highlight>
                <a:srgbClr val="C0C0C0"/>
              </a:highligh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Aft>
                <a:spcPts val="800"/>
              </a:spcAft>
              <a:buClr>
                <a:schemeClr val="bg1"/>
              </a:buClr>
              <a:buSzPct val="102000"/>
              <a:buFont typeface="Wingdings" panose="05000000000000000000" pitchFamily="2" charset="2"/>
              <a:buChar char="v"/>
              <a:tabLst>
                <a:tab pos="457200" algn="l"/>
              </a:tabLst>
            </a:pP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Pearson Chi-Square Value</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11.511</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df</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14</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p-value</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0.646</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Aft>
                <a:spcPts val="800"/>
              </a:spcAft>
              <a:buClr>
                <a:schemeClr val="bg1"/>
              </a:buClr>
              <a:buSzPct val="102000"/>
              <a:buFont typeface="Wingdings" panose="05000000000000000000" pitchFamily="2" charset="2"/>
              <a:buChar char="v"/>
              <a:tabLst>
                <a:tab pos="457200" algn="l"/>
              </a:tabLst>
            </a:pP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Likelihood Ratio</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14.050</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df</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14</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p-value</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0.446</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Aft>
                <a:spcPts val="800"/>
              </a:spcAft>
              <a:buClr>
                <a:schemeClr val="bg1"/>
              </a:buClr>
              <a:buSzPct val="102000"/>
              <a:buFont typeface="Wingdings" panose="05000000000000000000" pitchFamily="2" charset="2"/>
              <a:buChar char="v"/>
              <a:tabLst>
                <a:tab pos="457200" algn="l"/>
              </a:tabLst>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Since p &gt; 0.05,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there is no statistically significant relationship</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between age and meal consumption time.</a:t>
            </a:r>
          </a:p>
          <a:p>
            <a:pPr marL="0" marR="0" algn="l">
              <a:lnSpc>
                <a:spcPct val="115000"/>
              </a:lnSpc>
              <a:spcAft>
                <a:spcPts val="800"/>
              </a:spcAft>
              <a:buNone/>
            </a:pPr>
            <a:r>
              <a:rPr lang="en-US" b="1" u="sng" kern="100" dirty="0">
                <a:solidFill>
                  <a:schemeClr val="bg1"/>
                </a:solidFill>
                <a:effectLst/>
                <a:highlight>
                  <a:srgbClr val="C0C0C0"/>
                </a:highlight>
                <a:latin typeface="Calibri" panose="020F0502020204030204" pitchFamily="34" charset="0"/>
                <a:ea typeface="Calibri" panose="020F0502020204030204" pitchFamily="34" charset="0"/>
                <a:cs typeface="Times New Roman" panose="02020603050405020304" pitchFamily="18" charset="0"/>
              </a:rPr>
              <a:t>Interpretation:</a:t>
            </a:r>
            <a:endParaRPr lang="en-US" u="sng" kern="100" dirty="0">
              <a:solidFill>
                <a:schemeClr val="bg1"/>
              </a:solidFill>
              <a:effectLst/>
              <a:highlight>
                <a:srgbClr val="C0C0C0"/>
              </a:highligh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15000"/>
              </a:lnSpc>
              <a:spcAft>
                <a:spcPts val="800"/>
              </a:spcAft>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data suggests that </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age does not significantly influence meal consumption time</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 this sample. Eating habits appear relatively similar across age groups.</a:t>
            </a:r>
          </a:p>
          <a:p>
            <a:endParaRPr lang="en-US" dirty="0">
              <a:solidFill>
                <a:schemeClr val="bg1"/>
              </a:solidFill>
            </a:endParaRPr>
          </a:p>
        </p:txBody>
      </p:sp>
    </p:spTree>
    <p:extLst>
      <p:ext uri="{BB962C8B-B14F-4D97-AF65-F5344CB8AC3E}">
        <p14:creationId xmlns:p14="http://schemas.microsoft.com/office/powerpoint/2010/main" val="494737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D39052B-95E2-A523-DD36-0A743C3367F2}"/>
              </a:ext>
            </a:extLst>
          </p:cNvPr>
          <p:cNvSpPr>
            <a:spLocks noGrp="1"/>
          </p:cNvSpPr>
          <p:nvPr>
            <p:ph type="body" sz="half" idx="2"/>
          </p:nvPr>
        </p:nvSpPr>
        <p:spPr>
          <a:xfrm>
            <a:off x="73153" y="262647"/>
            <a:ext cx="5943598" cy="6381344"/>
          </a:xfrm>
        </p:spPr>
        <p:txBody>
          <a:bodyPr>
            <a:normAutofit fontScale="32500" lnSpcReduction="20000"/>
          </a:bodyPr>
          <a:lstStyle/>
          <a:p>
            <a:pPr marL="0" marR="0" algn="l">
              <a:lnSpc>
                <a:spcPct val="115000"/>
              </a:lnSpc>
              <a:spcAft>
                <a:spcPts val="800"/>
              </a:spcAft>
              <a:buNone/>
            </a:pPr>
            <a:r>
              <a:rPr lang="en-US" sz="5500" b="1"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1. Case Processing Summary</a:t>
            </a:r>
            <a:endParaRPr lang="en-US" sz="5500"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SzPts val="1000"/>
              <a:buFont typeface="Symbol" panose="05050102010706020507" pitchFamily="18" charset="2"/>
              <a:buChar char=""/>
              <a:tabLst>
                <a:tab pos="457200" algn="l"/>
              </a:tabLst>
            </a:pP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Total cases:</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50,</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Valid cases:</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50 (100%),</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Missing cases:</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0 (0%)</a:t>
            </a:r>
          </a:p>
          <a:p>
            <a:pPr marL="571500" marR="0" lvl="0" indent="-571500" algn="l">
              <a:lnSpc>
                <a:spcPct val="115000"/>
              </a:lnSpc>
              <a:spcAft>
                <a:spcPts val="800"/>
              </a:spcAft>
              <a:buClr>
                <a:srgbClr val="C00000"/>
              </a:buClr>
              <a:buSzPct val="102000"/>
              <a:buFont typeface="Wingdings" panose="05000000000000000000" pitchFamily="2" charset="2"/>
              <a:buChar char="v"/>
              <a:tabLst>
                <a:tab pos="457200" algn="l"/>
              </a:tabLst>
            </a:pPr>
            <a:endPar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571500" marR="0" lvl="0" indent="-571500" algn="l">
              <a:lnSpc>
                <a:spcPct val="115000"/>
              </a:lnSpc>
              <a:spcAft>
                <a:spcPts val="800"/>
              </a:spcAft>
              <a:buClr>
                <a:srgbClr val="C00000"/>
              </a:buClr>
              <a:buSzPct val="102000"/>
              <a:buFont typeface="Wingdings" panose="05000000000000000000" pitchFamily="2" charset="2"/>
              <a:buChar char="v"/>
              <a:tabLst>
                <a:tab pos="457200" algn="l"/>
              </a:tabLst>
            </a:pPr>
            <a:endParaRPr lang="en-US" sz="5500" kern="100" dirty="0">
              <a:solidFill>
                <a:schemeClr val="tx1"/>
              </a:solidFill>
              <a:latin typeface="Arial" panose="020B0604020202020204" pitchFamily="34" charset="0"/>
              <a:ea typeface="Calibri" panose="020F0502020204030204" pitchFamily="34" charset="0"/>
              <a:cs typeface="Arial" panose="020B0604020202020204" pitchFamily="34" charset="0"/>
            </a:endParaRPr>
          </a:p>
          <a:p>
            <a:pPr marR="0" lvl="0" algn="l">
              <a:lnSpc>
                <a:spcPct val="115000"/>
              </a:lnSpc>
              <a:spcAft>
                <a:spcPts val="800"/>
              </a:spcAft>
              <a:buClr>
                <a:srgbClr val="C00000"/>
              </a:buClr>
              <a:buSzPct val="102000"/>
              <a:tabLst>
                <a:tab pos="457200" algn="l"/>
              </a:tabLst>
            </a:pP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 table shows how meal consumption time varies by occupation (Retired, Unemployed, Working).</a:t>
            </a:r>
          </a:p>
          <a:p>
            <a:pPr marL="571500" marR="0" lvl="0" indent="-571500" algn="l">
              <a:lnSpc>
                <a:spcPct val="115000"/>
              </a:lnSpc>
              <a:spcAft>
                <a:spcPts val="800"/>
              </a:spcAft>
              <a:buClr>
                <a:schemeClr val="tx1"/>
              </a:buClr>
              <a:buSzPct val="102000"/>
              <a:buFont typeface="Wingdings" panose="05000000000000000000" pitchFamily="2" charset="2"/>
              <a:buChar char="v"/>
              <a:tabLst>
                <a:tab pos="457200" algn="l"/>
              </a:tabLst>
            </a:pP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Retired (N = 7):</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marR="0" lvl="1">
              <a:lnSpc>
                <a:spcPct val="115000"/>
              </a:lnSpc>
              <a:spcAft>
                <a:spcPts val="800"/>
              </a:spcAft>
              <a:buClr>
                <a:srgbClr val="C00000"/>
              </a:buClr>
              <a:buSzPct val="102000"/>
              <a:tabLst>
                <a:tab pos="914400" algn="l"/>
              </a:tabLst>
            </a:pP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Most common meal consumption times: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Evening (3)</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Breakfast (3)</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571500" marR="0" lvl="0" indent="-571500" algn="l">
              <a:lnSpc>
                <a:spcPct val="115000"/>
              </a:lnSpc>
              <a:spcAft>
                <a:spcPts val="800"/>
              </a:spcAft>
              <a:buClr>
                <a:schemeClr val="tx1"/>
              </a:buClr>
              <a:buSzPct val="102000"/>
              <a:buFont typeface="Wingdings" panose="05000000000000000000" pitchFamily="2" charset="2"/>
              <a:buChar char="v"/>
              <a:tabLst>
                <a:tab pos="457200" algn="l"/>
              </a:tabLst>
            </a:pP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Unemployed (N = 24):</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marR="0" lvl="1">
              <a:lnSpc>
                <a:spcPct val="115000"/>
              </a:lnSpc>
              <a:spcAft>
                <a:spcPts val="800"/>
              </a:spcAft>
              <a:buClr>
                <a:srgbClr val="C00000"/>
              </a:buClr>
              <a:buSzPct val="102000"/>
              <a:tabLst>
                <a:tab pos="914400" algn="l"/>
              </a:tabLst>
            </a:pP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Most common: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Dinner (10)</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Evening (4)</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571500" marR="0" lvl="0" indent="-571500" algn="l">
              <a:lnSpc>
                <a:spcPct val="115000"/>
              </a:lnSpc>
              <a:spcAft>
                <a:spcPts val="800"/>
              </a:spcAft>
              <a:buClr>
                <a:schemeClr val="tx1"/>
              </a:buClr>
              <a:buSzPct val="102000"/>
              <a:buFont typeface="Wingdings" panose="05000000000000000000" pitchFamily="2" charset="2"/>
              <a:buChar char="v"/>
              <a:tabLst>
                <a:tab pos="457200" algn="l"/>
              </a:tabLst>
            </a:pP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Working (N = 19):</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marR="0" lvl="1">
              <a:lnSpc>
                <a:spcPct val="115000"/>
              </a:lnSpc>
              <a:spcAft>
                <a:spcPts val="800"/>
              </a:spcAft>
              <a:buClr>
                <a:srgbClr val="C00000"/>
              </a:buClr>
              <a:buSzPct val="102000"/>
              <a:tabLst>
                <a:tab pos="914400" algn="l"/>
              </a:tabLst>
            </a:pP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Most common: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Dinner (5)</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Evening, Dinner (3)</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endParaRPr lang="en-US" dirty="0"/>
          </a:p>
        </p:txBody>
      </p:sp>
      <p:pic>
        <p:nvPicPr>
          <p:cNvPr id="5" name="Picture 4">
            <a:extLst>
              <a:ext uri="{FF2B5EF4-FFF2-40B4-BE49-F238E27FC236}">
                <a16:creationId xmlns:a16="http://schemas.microsoft.com/office/drawing/2014/main" id="{2FA71F76-0589-D311-29BA-6C48894BC4BE}"/>
              </a:ext>
            </a:extLst>
          </p:cNvPr>
          <p:cNvPicPr>
            <a:picLocks noChangeAspect="1"/>
          </p:cNvPicPr>
          <p:nvPr/>
        </p:nvPicPr>
        <p:blipFill>
          <a:blip r:embed="rId2"/>
          <a:stretch>
            <a:fillRect/>
          </a:stretch>
        </p:blipFill>
        <p:spPr>
          <a:xfrm>
            <a:off x="6245156" y="1258935"/>
            <a:ext cx="5794443" cy="419828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5E359282-EC23-2A56-F154-4CCAAD7DE0C9}"/>
              </a:ext>
            </a:extLst>
          </p:cNvPr>
          <p:cNvSpPr>
            <a:spLocks noGrp="1"/>
          </p:cNvSpPr>
          <p:nvPr>
            <p:ph type="title"/>
          </p:nvPr>
        </p:nvSpPr>
        <p:spPr>
          <a:xfrm>
            <a:off x="152401" y="1615786"/>
            <a:ext cx="4843712" cy="571500"/>
          </a:xfrm>
        </p:spPr>
        <p:txBody>
          <a:bodyPr>
            <a:noAutofit/>
          </a:bodyPr>
          <a:lstStyle/>
          <a:p>
            <a:r>
              <a:rPr lang="en-US" sz="1600" b="1" kern="100" dirty="0">
                <a:solidFill>
                  <a:schemeClr val="tx1"/>
                </a:solidFill>
                <a:latin typeface="Goudy Old Style" panose="02020502050305020303" pitchFamily="18" charset="0"/>
                <a:ea typeface="Calibri" panose="020F0502020204030204" pitchFamily="34" charset="0"/>
                <a:cs typeface="Arial" panose="020B0604020202020204" pitchFamily="34" charset="0"/>
              </a:rPr>
              <a:t>2. Cross-tabulation (Occupation vs. Consumption Time)</a:t>
            </a:r>
            <a:endParaRPr lang="en-IN" sz="1600" b="1" dirty="0">
              <a:solidFill>
                <a:schemeClr val="tx1"/>
              </a:solidFill>
              <a:latin typeface="Goudy Old Style" panose="02020502050305020303" pitchFamily="18" charset="0"/>
            </a:endParaRPr>
          </a:p>
        </p:txBody>
      </p:sp>
    </p:spTree>
    <p:extLst>
      <p:ext uri="{BB962C8B-B14F-4D97-AF65-F5344CB8AC3E}">
        <p14:creationId xmlns:p14="http://schemas.microsoft.com/office/powerpoint/2010/main" val="2048250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265C60-B9A8-1FAE-E8D5-FF06AC2B4CF7}"/>
              </a:ext>
            </a:extLst>
          </p:cNvPr>
          <p:cNvSpPr>
            <a:spLocks noGrp="1"/>
          </p:cNvSpPr>
          <p:nvPr>
            <p:ph type="subTitle" idx="1"/>
          </p:nvPr>
        </p:nvSpPr>
        <p:spPr>
          <a:xfrm>
            <a:off x="346953" y="1253613"/>
            <a:ext cx="11736892" cy="6032090"/>
          </a:xfrm>
        </p:spPr>
        <p:txBody>
          <a:bodyPr>
            <a:normAutofit/>
          </a:bodyPr>
          <a:lstStyle/>
          <a:p>
            <a:pPr algn="l">
              <a:buClr>
                <a:schemeClr val="accent3">
                  <a:lumMod val="50000"/>
                </a:schemeClr>
              </a:buClr>
            </a:pPr>
            <a:r>
              <a:rPr lang="en-US" sz="2500" dirty="0">
                <a:solidFill>
                  <a:schemeClr val="accent5">
                    <a:lumMod val="50000"/>
                  </a:schemeClr>
                </a:solidFill>
                <a:latin typeface="Arial Narrow" panose="020B0606020202030204" pitchFamily="34" charset="0"/>
                <a:cs typeface="Lucida Sans Unicode" panose="020B0602030504020204" pitchFamily="34" charset="0"/>
              </a:rPr>
              <a:t>In recent decades, fast food has become a prominent feature of modern life due to its convenience, affordability, and widespread availability. </a:t>
            </a:r>
          </a:p>
          <a:p>
            <a:pPr algn="l">
              <a:buClr>
                <a:schemeClr val="accent3">
                  <a:lumMod val="50000"/>
                </a:schemeClr>
              </a:buClr>
            </a:pPr>
            <a:r>
              <a:rPr lang="en-US" sz="2500" dirty="0">
                <a:solidFill>
                  <a:schemeClr val="accent5">
                    <a:lumMod val="50000"/>
                  </a:schemeClr>
                </a:solidFill>
                <a:latin typeface="Arial Narrow" panose="020B0606020202030204" pitchFamily="34" charset="0"/>
                <a:cs typeface="Lucida Sans Unicode" panose="020B0602030504020204" pitchFamily="34" charset="0"/>
              </a:rPr>
              <a:t>Fast food is typically high in calories, fats, sugars, and salt, while often lacking essential nutrients such as vitamins, minerals, and fiber. These dietary patterns have been associated with a range of health issues, including obesity, diabetes, cardiovascular diseases, and other chronic conditions. </a:t>
            </a:r>
          </a:p>
          <a:p>
            <a:pPr algn="l">
              <a:buClr>
                <a:schemeClr val="accent3">
                  <a:lumMod val="50000"/>
                </a:schemeClr>
              </a:buClr>
            </a:pPr>
            <a:r>
              <a:rPr lang="en-US" sz="2500" dirty="0">
                <a:solidFill>
                  <a:schemeClr val="accent5">
                    <a:lumMod val="50000"/>
                  </a:schemeClr>
                </a:solidFill>
                <a:latin typeface="Arial Narrow" panose="020B0606020202030204" pitchFamily="34" charset="0"/>
                <a:cs typeface="Lucida Sans Unicode" panose="020B0602030504020204" pitchFamily="34" charset="0"/>
              </a:rPr>
              <a:t>Quality control in the fast food industry ensures that products meet safety, hygiene, and nutritional standards. </a:t>
            </a:r>
          </a:p>
          <a:p>
            <a:pPr algn="l">
              <a:buClr>
                <a:schemeClr val="accent3">
                  <a:lumMod val="50000"/>
                </a:schemeClr>
              </a:buClr>
            </a:pPr>
            <a:r>
              <a:rPr lang="en-US" sz="2500" dirty="0">
                <a:solidFill>
                  <a:schemeClr val="accent5">
                    <a:lumMod val="50000"/>
                  </a:schemeClr>
                </a:solidFill>
                <a:latin typeface="Arial Narrow" panose="020B0606020202030204" pitchFamily="34" charset="0"/>
                <a:cs typeface="Lucida Sans Unicode" panose="020B0602030504020204" pitchFamily="34" charset="0"/>
              </a:rPr>
              <a:t>This project aims to contribute to this understanding by offering a detailed exploration of fast food consumption patterns, health impacts, quality perceptions, and consumer awareness in the Indian context. </a:t>
            </a:r>
          </a:p>
          <a:p>
            <a:pPr algn="l">
              <a:buClr>
                <a:schemeClr val="accent3">
                  <a:lumMod val="50000"/>
                </a:schemeClr>
              </a:buClr>
            </a:pPr>
            <a:r>
              <a:rPr lang="en-US" sz="2500" dirty="0">
                <a:solidFill>
                  <a:schemeClr val="accent5">
                    <a:lumMod val="50000"/>
                  </a:schemeClr>
                </a:solidFill>
                <a:latin typeface="Arial Narrow" panose="020B0606020202030204" pitchFamily="34" charset="0"/>
                <a:cs typeface="Lucida Sans Unicode" panose="020B0602030504020204" pitchFamily="34" charset="0"/>
              </a:rPr>
              <a:t>By focusing on populations from Malappuram and Calicut, and combining both youth and older adult perspectives, the study offers a rich and nuanced view of this growing phenomenon.</a:t>
            </a:r>
          </a:p>
          <a:p>
            <a:endParaRPr lang="en-US" dirty="0">
              <a:solidFill>
                <a:schemeClr val="bg1"/>
              </a:solidFill>
            </a:endParaRPr>
          </a:p>
        </p:txBody>
      </p:sp>
      <p:sp>
        <p:nvSpPr>
          <p:cNvPr id="4" name="Title 1">
            <a:extLst>
              <a:ext uri="{FF2B5EF4-FFF2-40B4-BE49-F238E27FC236}">
                <a16:creationId xmlns:a16="http://schemas.microsoft.com/office/drawing/2014/main" id="{13E4D9BC-370C-8731-9F13-8736911383A3}"/>
              </a:ext>
            </a:extLst>
          </p:cNvPr>
          <p:cNvSpPr txBox="1">
            <a:spLocks/>
          </p:cNvSpPr>
          <p:nvPr/>
        </p:nvSpPr>
        <p:spPr bwMode="blackWhite">
          <a:xfrm>
            <a:off x="1248381" y="155643"/>
            <a:ext cx="8991600" cy="797668"/>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25000" lnSpcReduction="2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br>
              <a:rPr lang="en-US" sz="4000" b="1" i="1" u="sng" dirty="0">
                <a:solidFill>
                  <a:srgbClr val="002060"/>
                </a:solidFill>
                <a:effectLst>
                  <a:outerShdw blurRad="38100" dist="38100" dir="2700000" algn="tl">
                    <a:srgbClr val="000000">
                      <a:alpha val="43137"/>
                    </a:srgbClr>
                  </a:outerShdw>
                </a:effectLst>
              </a:rPr>
            </a:br>
            <a:r>
              <a:rPr lang="en-US" sz="14400" b="1" dirty="0">
                <a:solidFill>
                  <a:srgbClr val="002060"/>
                </a:solidFill>
                <a:latin typeface="Goudy Old Style" panose="02020502050305020303" pitchFamily="18" charset="0"/>
              </a:rPr>
              <a:t>Introduction:</a:t>
            </a:r>
            <a:endParaRPr lang="en-US" sz="14400" dirty="0">
              <a:solidFill>
                <a:srgbClr val="002060"/>
              </a:solidFill>
              <a:latin typeface="Goudy Old Style" panose="02020502050305020303" pitchFamily="18" charset="0"/>
            </a:endParaRPr>
          </a:p>
        </p:txBody>
      </p:sp>
    </p:spTree>
    <p:extLst>
      <p:ext uri="{BB962C8B-B14F-4D97-AF65-F5344CB8AC3E}">
        <p14:creationId xmlns:p14="http://schemas.microsoft.com/office/powerpoint/2010/main" val="2732961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D3BDC3-EA09-B70B-3A21-9EA5A7D06ABC}"/>
              </a:ext>
            </a:extLst>
          </p:cNvPr>
          <p:cNvSpPr>
            <a:spLocks noGrp="1"/>
          </p:cNvSpPr>
          <p:nvPr>
            <p:ph type="subTitle" idx="1"/>
          </p:nvPr>
        </p:nvSpPr>
        <p:spPr>
          <a:xfrm>
            <a:off x="1332689" y="544749"/>
            <a:ext cx="8105751" cy="4960140"/>
          </a:xfrm>
        </p:spPr>
        <p:txBody>
          <a:bodyPr/>
          <a:lstStyle/>
          <a:p>
            <a:pPr marL="0" marR="0" algn="l">
              <a:lnSpc>
                <a:spcPct val="115000"/>
              </a:lnSpc>
              <a:spcAft>
                <a:spcPts val="800"/>
              </a:spcAft>
              <a:buNone/>
            </a:pPr>
            <a:r>
              <a:rPr lang="en-US" sz="2000" b="1"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3. Chi-Square Test Results</a:t>
            </a:r>
            <a:endParaRPr lang="en-US" sz="2000"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Clr>
                <a:schemeClr val="bg1"/>
              </a:buClr>
              <a:buSzPct val="102000"/>
              <a:buFont typeface="Wingdings" panose="05000000000000000000" pitchFamily="2" charset="2"/>
              <a:buChar char="v"/>
              <a:tabLst>
                <a:tab pos="457200" algn="l"/>
              </a:tabLst>
            </a:pP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Pearson Chi-Square Value:</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10.760</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df</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14,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p-value:</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0.705</a:t>
            </a:r>
            <a:endPar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Clr>
                <a:schemeClr val="bg1"/>
              </a:buClr>
              <a:buSzPct val="102000"/>
              <a:buFont typeface="Wingdings" panose="05000000000000000000" pitchFamily="2" charset="2"/>
              <a:buChar char="v"/>
              <a:tabLst>
                <a:tab pos="457200" algn="l"/>
              </a:tabLst>
            </a:pP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Likelihood Ratio:</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12.279</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df</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14,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p-value:</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0.584</a:t>
            </a:r>
            <a:endPar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Clr>
                <a:schemeClr val="bg1"/>
              </a:buClr>
              <a:buSzPct val="102000"/>
              <a:buFont typeface="Wingdings" panose="05000000000000000000" pitchFamily="2" charset="2"/>
              <a:buChar char="v"/>
              <a:tabLst>
                <a:tab pos="457200" algn="l"/>
              </a:tabLst>
            </a:pP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Since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 &gt; 0.05</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there is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no statistically significant relationship</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between occupation and meal consumption time.</a:t>
            </a:r>
          </a:p>
          <a:p>
            <a:pPr marL="0" marR="0" algn="l">
              <a:lnSpc>
                <a:spcPct val="115000"/>
              </a:lnSpc>
              <a:spcAft>
                <a:spcPts val="800"/>
              </a:spcAft>
              <a:buNone/>
            </a:pPr>
            <a:r>
              <a:rPr lang="en-US" sz="2000" b="1" u="sng"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Interpretation:</a:t>
            </a:r>
            <a:endParaRPr lang="en-US" sz="2000" u="sng"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0" marR="0" algn="l">
              <a:lnSpc>
                <a:spcPct val="115000"/>
              </a:lnSpc>
              <a:spcAft>
                <a:spcPts val="800"/>
              </a:spcAft>
            </a:pP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Meal consumption time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does not significantly differ</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based on occupation in this dataset. The distribution of meal times across different occupations appears random.</a:t>
            </a:r>
          </a:p>
          <a:p>
            <a:endParaRPr lang="en-US" dirty="0"/>
          </a:p>
        </p:txBody>
      </p:sp>
    </p:spTree>
    <p:extLst>
      <p:ext uri="{BB962C8B-B14F-4D97-AF65-F5344CB8AC3E}">
        <p14:creationId xmlns:p14="http://schemas.microsoft.com/office/powerpoint/2010/main" val="2938331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42BD6F-FBC5-CDA2-0788-560C51BC5CC1}"/>
              </a:ext>
            </a:extLst>
          </p:cNvPr>
          <p:cNvSpPr>
            <a:spLocks noGrp="1"/>
          </p:cNvSpPr>
          <p:nvPr>
            <p:ph type="body" sz="half" idx="2"/>
          </p:nvPr>
        </p:nvSpPr>
        <p:spPr>
          <a:xfrm>
            <a:off x="107003" y="525293"/>
            <a:ext cx="5885235" cy="6177063"/>
          </a:xfrm>
        </p:spPr>
        <p:txBody>
          <a:bodyPr>
            <a:normAutofit fontScale="32500" lnSpcReduction="20000"/>
          </a:bodyPr>
          <a:lstStyle/>
          <a:p>
            <a:pPr marR="0" algn="l">
              <a:lnSpc>
                <a:spcPct val="115000"/>
              </a:lnSpc>
              <a:spcAft>
                <a:spcPts val="800"/>
              </a:spcAft>
            </a:pPr>
            <a:r>
              <a:rPr lang="en-US" sz="5500" b="1"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1.Case Processing Summary</a:t>
            </a:r>
            <a:endParaRPr lang="en-US" sz="5500" kern="100" dirty="0">
              <a:solidFill>
                <a:schemeClr val="tx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SzPts val="1000"/>
              <a:buFont typeface="Symbol" panose="05050102010706020507" pitchFamily="18" charset="2"/>
              <a:buChar char=""/>
              <a:tabLst>
                <a:tab pos="457200" algn="l"/>
              </a:tabLst>
            </a:pP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Total cases:</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50</a:t>
            </a:r>
          </a:p>
          <a:p>
            <a:pPr marL="342900" marR="0" lvl="0" indent="-342900" algn="l">
              <a:lnSpc>
                <a:spcPct val="115000"/>
              </a:lnSpc>
              <a:spcAft>
                <a:spcPts val="800"/>
              </a:spcAft>
              <a:buSzPts val="1000"/>
              <a:buFont typeface="Symbol" panose="05050102010706020507" pitchFamily="18" charset="2"/>
              <a:buChar char=""/>
              <a:tabLst>
                <a:tab pos="457200" algn="l"/>
              </a:tabLst>
            </a:pP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Valid cases:</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50 (100%)</a:t>
            </a:r>
          </a:p>
          <a:p>
            <a:pPr marL="342900" marR="0" lvl="0" indent="-342900" algn="l">
              <a:lnSpc>
                <a:spcPct val="115000"/>
              </a:lnSpc>
              <a:spcAft>
                <a:spcPts val="800"/>
              </a:spcAft>
              <a:buSzPts val="1000"/>
              <a:buFont typeface="Symbol" panose="05050102010706020507" pitchFamily="18" charset="2"/>
              <a:buChar char=""/>
              <a:tabLst>
                <a:tab pos="457200" algn="l"/>
              </a:tabLst>
            </a:pP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Missing cases:</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0 (0%)</a:t>
            </a:r>
          </a:p>
          <a:p>
            <a:pPr marL="685800" marR="0" lvl="0" indent="-685800" algn="l">
              <a:lnSpc>
                <a:spcPct val="115000"/>
              </a:lnSpc>
              <a:spcAft>
                <a:spcPts val="800"/>
              </a:spcAft>
              <a:buClr>
                <a:srgbClr val="C00000"/>
              </a:buClr>
              <a:buSzPct val="102000"/>
              <a:buFont typeface="Wingdings" panose="05000000000000000000" pitchFamily="2" charset="2"/>
              <a:buChar char="v"/>
              <a:tabLst>
                <a:tab pos="457200" algn="l"/>
              </a:tabLst>
            </a:pPr>
            <a:endPar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685800" marR="0" lvl="0" indent="-685800" algn="l">
              <a:lnSpc>
                <a:spcPct val="115000"/>
              </a:lnSpc>
              <a:spcAft>
                <a:spcPts val="800"/>
              </a:spcAft>
              <a:buClr>
                <a:schemeClr val="tx1"/>
              </a:buClr>
              <a:buSzPct val="102000"/>
              <a:buFont typeface="Wingdings" panose="05000000000000000000" pitchFamily="2" charset="2"/>
              <a:buChar char="v"/>
              <a:tabLst>
                <a:tab pos="457200" algn="l"/>
              </a:tabLst>
            </a:pP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 table compares meal consumption time across two locations: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Calicut</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Malappuram</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685800" marR="0" lvl="0" indent="-685800" algn="l">
              <a:lnSpc>
                <a:spcPct val="115000"/>
              </a:lnSpc>
              <a:spcAft>
                <a:spcPts val="800"/>
              </a:spcAft>
              <a:buClr>
                <a:schemeClr val="tx1"/>
              </a:buClr>
              <a:buSzPct val="102000"/>
              <a:buFont typeface="Wingdings" panose="05000000000000000000" pitchFamily="2" charset="2"/>
              <a:buChar char="v"/>
              <a:tabLst>
                <a:tab pos="457200" algn="l"/>
              </a:tabLst>
            </a:pP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Calicut (N = 28):</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marR="0" lvl="1">
              <a:lnSpc>
                <a:spcPct val="115000"/>
              </a:lnSpc>
              <a:spcAft>
                <a:spcPts val="800"/>
              </a:spcAft>
              <a:buClr>
                <a:srgbClr val="C00000"/>
              </a:buClr>
              <a:buSzPct val="102000"/>
              <a:tabLst>
                <a:tab pos="914400" algn="l"/>
              </a:tabLst>
            </a:pP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Most common meal times: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Breakfast (8)</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Dinner             (7)</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Evening (5)</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685800" marR="0" lvl="0" indent="-685800" algn="l">
              <a:lnSpc>
                <a:spcPct val="115000"/>
              </a:lnSpc>
              <a:spcAft>
                <a:spcPts val="800"/>
              </a:spcAft>
              <a:buClr>
                <a:schemeClr val="tx1"/>
              </a:buClr>
              <a:buSzPct val="102000"/>
              <a:buFont typeface="Wingdings" panose="05000000000000000000" pitchFamily="2" charset="2"/>
              <a:buChar char="v"/>
              <a:tabLst>
                <a:tab pos="457200" algn="l"/>
              </a:tabLst>
            </a:pP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Malappuram (N = 22):</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marR="0" lvl="1">
              <a:lnSpc>
                <a:spcPct val="115000"/>
              </a:lnSpc>
              <a:spcAft>
                <a:spcPts val="800"/>
              </a:spcAft>
              <a:buClr>
                <a:srgbClr val="C00000"/>
              </a:buClr>
              <a:buSzPct val="102000"/>
              <a:tabLst>
                <a:tab pos="914400" algn="l"/>
              </a:tabLst>
            </a:pP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Most common meal times: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Dinner (9)</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55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Evening (5)</a:t>
            </a:r>
            <a:r>
              <a:rPr lang="en-US" sz="55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endParaRPr lang="en-US" dirty="0"/>
          </a:p>
        </p:txBody>
      </p:sp>
      <p:pic>
        <p:nvPicPr>
          <p:cNvPr id="5" name="Picture 4">
            <a:extLst>
              <a:ext uri="{FF2B5EF4-FFF2-40B4-BE49-F238E27FC236}">
                <a16:creationId xmlns:a16="http://schemas.microsoft.com/office/drawing/2014/main" id="{D673E640-750B-F15E-4681-696AD3793DA6}"/>
              </a:ext>
            </a:extLst>
          </p:cNvPr>
          <p:cNvPicPr>
            <a:picLocks noChangeAspect="1"/>
          </p:cNvPicPr>
          <p:nvPr/>
        </p:nvPicPr>
        <p:blipFill>
          <a:blip r:embed="rId2"/>
          <a:stretch>
            <a:fillRect/>
          </a:stretch>
        </p:blipFill>
        <p:spPr>
          <a:xfrm>
            <a:off x="6248400" y="1391055"/>
            <a:ext cx="5836597" cy="395915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A9DBBA5C-23F4-2FE4-F554-A20A825FF1F8}"/>
              </a:ext>
            </a:extLst>
          </p:cNvPr>
          <p:cNvSpPr>
            <a:spLocks noGrp="1"/>
          </p:cNvSpPr>
          <p:nvPr>
            <p:ph type="title"/>
          </p:nvPr>
        </p:nvSpPr>
        <p:spPr>
          <a:xfrm>
            <a:off x="107003" y="2421082"/>
            <a:ext cx="4464997" cy="545522"/>
          </a:xfrm>
        </p:spPr>
        <p:txBody>
          <a:bodyPr>
            <a:noAutofit/>
          </a:bodyPr>
          <a:lstStyle/>
          <a:p>
            <a:r>
              <a:rPr lang="en-US" sz="1600" b="1" kern="100" dirty="0">
                <a:solidFill>
                  <a:schemeClr val="tx1"/>
                </a:solidFill>
                <a:latin typeface="Goudy Old Style" panose="02020502050305020303" pitchFamily="18" charset="0"/>
                <a:ea typeface="Calibri" panose="020F0502020204030204" pitchFamily="34" charset="0"/>
                <a:cs typeface="Arial" panose="020B0604020202020204" pitchFamily="34" charset="0"/>
              </a:rPr>
              <a:t>2. Cross-tabulation (Location vs. Consumption Time)</a:t>
            </a:r>
            <a:endParaRPr lang="en-IN" sz="1600" b="1" dirty="0">
              <a:solidFill>
                <a:schemeClr val="tx1"/>
              </a:solidFill>
              <a:latin typeface="Goudy Old Style" panose="02020502050305020303" pitchFamily="18" charset="0"/>
            </a:endParaRPr>
          </a:p>
        </p:txBody>
      </p:sp>
    </p:spTree>
    <p:extLst>
      <p:ext uri="{BB962C8B-B14F-4D97-AF65-F5344CB8AC3E}">
        <p14:creationId xmlns:p14="http://schemas.microsoft.com/office/powerpoint/2010/main" val="2255189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EE710E7-6A3F-C4BB-3FD0-544839EDBFA0}"/>
              </a:ext>
            </a:extLst>
          </p:cNvPr>
          <p:cNvSpPr>
            <a:spLocks noGrp="1"/>
          </p:cNvSpPr>
          <p:nvPr>
            <p:ph type="subTitle" idx="1"/>
          </p:nvPr>
        </p:nvSpPr>
        <p:spPr>
          <a:xfrm>
            <a:off x="1371601" y="466929"/>
            <a:ext cx="8125206" cy="5125510"/>
          </a:xfrm>
        </p:spPr>
        <p:txBody>
          <a:bodyPr>
            <a:normAutofit/>
          </a:bodyPr>
          <a:lstStyle/>
          <a:p>
            <a:pPr marL="571500" marR="0" indent="-571500" algn="l">
              <a:lnSpc>
                <a:spcPct val="115000"/>
              </a:lnSpc>
              <a:spcAft>
                <a:spcPts val="800"/>
              </a:spcAft>
              <a:buFont typeface="Arial" panose="020B0604020202020204" pitchFamily="34" charset="0"/>
              <a:buChar char="•"/>
            </a:pPr>
            <a:r>
              <a:rPr lang="en-US" sz="2000" b="1"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3. Chi-Square Test Results</a:t>
            </a:r>
            <a:endParaRPr lang="en-US" sz="2000"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Clr>
                <a:schemeClr val="bg1"/>
              </a:buClr>
              <a:buSzPct val="102000"/>
              <a:buFont typeface="Wingdings" panose="05000000000000000000" pitchFamily="2" charset="2"/>
              <a:buChar char="v"/>
              <a:tabLst>
                <a:tab pos="457200" algn="l"/>
              </a:tabLst>
            </a:pP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Pearson Chi-Square Value:</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6.902</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df</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7,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p-value:</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0.439</a:t>
            </a:r>
            <a:endPar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Clr>
                <a:schemeClr val="bg1"/>
              </a:buClr>
              <a:buSzPct val="102000"/>
              <a:buFont typeface="Wingdings" panose="05000000000000000000" pitchFamily="2" charset="2"/>
              <a:buChar char="v"/>
              <a:tabLst>
                <a:tab pos="457200" algn="l"/>
              </a:tabLst>
            </a:pP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Likelihood Ratio:</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8.819</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df</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7,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p-value:</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0.266</a:t>
            </a:r>
            <a:endPar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15000"/>
              </a:lnSpc>
              <a:spcAft>
                <a:spcPts val="800"/>
              </a:spcAft>
              <a:buClr>
                <a:schemeClr val="bg1"/>
              </a:buClr>
              <a:buSzPct val="102000"/>
              <a:buFont typeface="Wingdings" panose="05000000000000000000" pitchFamily="2" charset="2"/>
              <a:buChar char="v"/>
              <a:tabLst>
                <a:tab pos="457200" algn="l"/>
              </a:tabLst>
            </a:pP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Since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p &gt; 0.05</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there is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no statistically significant relationship</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between location and meal consumption time.</a:t>
            </a:r>
          </a:p>
          <a:p>
            <a:pPr marL="571500" marR="0" indent="-571500" algn="l">
              <a:lnSpc>
                <a:spcPct val="115000"/>
              </a:lnSpc>
              <a:spcAft>
                <a:spcPts val="800"/>
              </a:spcAft>
              <a:buFont typeface="Arial" panose="020B0604020202020204" pitchFamily="34" charset="0"/>
              <a:buChar char="•"/>
            </a:pPr>
            <a:r>
              <a:rPr lang="en-US" b="1" u="sng"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rPr>
              <a:t>Interpretation:</a:t>
            </a:r>
            <a:endParaRPr lang="en-US" u="sng" kern="100" dirty="0">
              <a:solidFill>
                <a:schemeClr val="bg1"/>
              </a:solidFill>
              <a:effectLst/>
              <a:highlight>
                <a:srgbClr val="C0C0C0"/>
              </a:highlight>
              <a:latin typeface="Arial" panose="020B0604020202020204" pitchFamily="34" charset="0"/>
              <a:ea typeface="Calibri" panose="020F0502020204030204" pitchFamily="34" charset="0"/>
              <a:cs typeface="Arial" panose="020B0604020202020204" pitchFamily="34" charset="0"/>
            </a:endParaRPr>
          </a:p>
          <a:p>
            <a:pPr marL="571500" marR="0" indent="-571500" algn="l">
              <a:lnSpc>
                <a:spcPct val="115000"/>
              </a:lnSpc>
              <a:spcAft>
                <a:spcPts val="800"/>
              </a:spcAft>
              <a:buFont typeface="Arial" panose="020B0604020202020204" pitchFamily="34" charset="0"/>
              <a:buChar char="•"/>
            </a:pP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Meal consumption time </a:t>
            </a:r>
            <a:r>
              <a:rPr lang="en-US" sz="18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does not significantly differ</a:t>
            </a: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between Calicut and Malappuram. The distribution of meal times across the two locations appears to be similar.</a:t>
            </a:r>
          </a:p>
          <a:p>
            <a:pPr marL="571500" marR="0" indent="-571500" algn="l">
              <a:lnSpc>
                <a:spcPct val="115000"/>
              </a:lnSpc>
              <a:spcAft>
                <a:spcPts val="800"/>
              </a:spcAft>
              <a:buFont typeface="Arial" panose="020B0604020202020204" pitchFamily="34" charset="0"/>
              <a:buChar char="•"/>
            </a:pPr>
            <a:r>
              <a:rPr lang="en-US" sz="18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p>
          <a:p>
            <a:endParaRPr lang="en-US" dirty="0"/>
          </a:p>
        </p:txBody>
      </p:sp>
    </p:spTree>
    <p:extLst>
      <p:ext uri="{BB962C8B-B14F-4D97-AF65-F5344CB8AC3E}">
        <p14:creationId xmlns:p14="http://schemas.microsoft.com/office/powerpoint/2010/main" val="466688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9EAA3-98BE-71EA-8C26-99AF82107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A2A4D-1438-97FB-9B76-FFBC3FA8971F}"/>
              </a:ext>
            </a:extLst>
          </p:cNvPr>
          <p:cNvSpPr>
            <a:spLocks noGrp="1"/>
          </p:cNvSpPr>
          <p:nvPr>
            <p:ph type="ctrTitle"/>
          </p:nvPr>
        </p:nvSpPr>
        <p:spPr>
          <a:xfrm>
            <a:off x="2808412" y="1882397"/>
            <a:ext cx="6688394" cy="926727"/>
          </a:xfrm>
        </p:spPr>
        <p:txBody>
          <a:bodyPr>
            <a:normAutofit fontScale="90000"/>
          </a:bodyPr>
          <a:lstStyle/>
          <a:p>
            <a:r>
              <a:rPr lang="en-IN" sz="4400" b="1" dirty="0">
                <a:latin typeface="Goudy Old Style" panose="02020502050305020303" pitchFamily="18" charset="0"/>
              </a:rPr>
              <a:t>CHAPTER 2</a:t>
            </a:r>
          </a:p>
        </p:txBody>
      </p:sp>
      <p:sp>
        <p:nvSpPr>
          <p:cNvPr id="4" name="Title 1">
            <a:extLst>
              <a:ext uri="{FF2B5EF4-FFF2-40B4-BE49-F238E27FC236}">
                <a16:creationId xmlns:a16="http://schemas.microsoft.com/office/drawing/2014/main" id="{672C20FB-79FA-F8F7-814B-BE981BC8C5B6}"/>
              </a:ext>
            </a:extLst>
          </p:cNvPr>
          <p:cNvSpPr txBox="1">
            <a:spLocks/>
          </p:cNvSpPr>
          <p:nvPr/>
        </p:nvSpPr>
        <p:spPr bwMode="blackWhite">
          <a:xfrm>
            <a:off x="796413" y="3112794"/>
            <a:ext cx="10943303" cy="632411"/>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52500" lnSpcReduction="2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4400" b="1" dirty="0">
                <a:solidFill>
                  <a:schemeClr val="bg1"/>
                </a:solidFill>
                <a:latin typeface="Goudy Old Style" panose="02020502050305020303" pitchFamily="18" charset="0"/>
              </a:rPr>
              <a:t>Motivations, Preferences, and Spending Behaviors</a:t>
            </a:r>
            <a:endParaRPr lang="en-IN" sz="4400" b="1" dirty="0">
              <a:solidFill>
                <a:schemeClr val="bg1"/>
              </a:solidFill>
              <a:latin typeface="Goudy Old Style" panose="02020502050305020303" pitchFamily="18" charset="0"/>
            </a:endParaRPr>
          </a:p>
        </p:txBody>
      </p:sp>
    </p:spTree>
    <p:extLst>
      <p:ext uri="{BB962C8B-B14F-4D97-AF65-F5344CB8AC3E}">
        <p14:creationId xmlns:p14="http://schemas.microsoft.com/office/powerpoint/2010/main" val="259096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E252-E4B4-CA86-BE55-C042D307EF93}"/>
              </a:ext>
            </a:extLst>
          </p:cNvPr>
          <p:cNvSpPr>
            <a:spLocks noGrp="1"/>
          </p:cNvSpPr>
          <p:nvPr>
            <p:ph type="ctrTitle"/>
          </p:nvPr>
        </p:nvSpPr>
        <p:spPr>
          <a:xfrm>
            <a:off x="1600200" y="2192594"/>
            <a:ext cx="8991600" cy="1027634"/>
          </a:xfrm>
        </p:spPr>
        <p:txBody>
          <a:bodyPr>
            <a:normAutofit/>
          </a:bodyPr>
          <a:lstStyle/>
          <a:p>
            <a:r>
              <a:rPr lang="en-US" sz="2200" b="1" dirty="0">
                <a:solidFill>
                  <a:schemeClr val="bg1">
                    <a:lumMod val="95000"/>
                    <a:lumOff val="5000"/>
                  </a:schemeClr>
                </a:solidFill>
                <a:latin typeface="Goudy Old Style" panose="02020502050305020303" pitchFamily="18" charset="0"/>
              </a:rPr>
              <a:t>To find out the reasons for the consumption of Fast Food among different categories</a:t>
            </a:r>
            <a:endParaRPr lang="en-IN" sz="2800" dirty="0"/>
          </a:p>
        </p:txBody>
      </p:sp>
      <p:sp>
        <p:nvSpPr>
          <p:cNvPr id="3" name="TextBox 2">
            <a:extLst>
              <a:ext uri="{FF2B5EF4-FFF2-40B4-BE49-F238E27FC236}">
                <a16:creationId xmlns:a16="http://schemas.microsoft.com/office/drawing/2014/main" id="{ADE8F5CF-FB1E-A86B-6CAA-4050D8E9259B}"/>
              </a:ext>
            </a:extLst>
          </p:cNvPr>
          <p:cNvSpPr txBox="1"/>
          <p:nvPr/>
        </p:nvSpPr>
        <p:spPr>
          <a:xfrm>
            <a:off x="2613146" y="3429000"/>
            <a:ext cx="8524567" cy="2881302"/>
          </a:xfrm>
          <a:prstGeom prst="rect">
            <a:avLst/>
          </a:prstGeom>
          <a:noFill/>
        </p:spPr>
        <p:txBody>
          <a:bodyPr wrap="square" rtlCol="0">
            <a:spAutoFit/>
          </a:bodyPr>
          <a:lstStyle/>
          <a:p>
            <a:pPr marL="342900" lvl="0" indent="-342900">
              <a:lnSpc>
                <a:spcPct val="107000"/>
              </a:lnSpc>
              <a:spcAft>
                <a:spcPts val="800"/>
              </a:spcAft>
              <a:buSzPts val="1000"/>
              <a:buFont typeface="Wingdings" panose="05000000000000000000" pitchFamily="2" charset="2"/>
              <a:buChar char="q"/>
              <a:tabLst>
                <a:tab pos="457200" algn="l"/>
              </a:tabLst>
            </a:pPr>
            <a:r>
              <a:rPr lang="en-IN" sz="20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Multiple response frequency analysis</a:t>
            </a:r>
            <a:r>
              <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p>
          <a:p>
            <a:pPr lvl="0">
              <a:lnSpc>
                <a:spcPct val="107000"/>
              </a:lnSpc>
              <a:spcAft>
                <a:spcPts val="800"/>
              </a:spcAft>
              <a:buSzPts val="1000"/>
              <a:tabLst>
                <a:tab pos="457200" algn="l"/>
              </a:tabLst>
            </a:pPr>
            <a:r>
              <a:rPr lang="en-IN" sz="2000"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2000" kern="100" dirty="0">
                <a:latin typeface="Calibri" panose="020F0502020204030204" pitchFamily="34" charset="0"/>
                <a:ea typeface="Calibri" panose="020F0502020204030204" pitchFamily="34" charset="0"/>
                <a:cs typeface="Calibri" panose="020F0502020204030204" pitchFamily="34" charset="0"/>
              </a:rPr>
              <a:t>(</a:t>
            </a:r>
            <a:r>
              <a:rPr lang="en-IN" sz="2000" kern="100" dirty="0">
                <a:effectLst/>
                <a:latin typeface="Calibri" panose="020F0502020204030204" pitchFamily="34" charset="0"/>
                <a:ea typeface="Calibri" panose="020F0502020204030204" pitchFamily="34" charset="0"/>
                <a:cs typeface="Calibri" panose="020F0502020204030204" pitchFamily="34" charset="0"/>
              </a:rPr>
              <a:t>for motivating factors)</a:t>
            </a:r>
          </a:p>
          <a:p>
            <a:pPr marL="285750" indent="-285750">
              <a:lnSpc>
                <a:spcPct val="107000"/>
              </a:lnSpc>
              <a:spcAft>
                <a:spcPts val="800"/>
              </a:spcAft>
              <a:buClr>
                <a:schemeClr val="bg1"/>
              </a:buClr>
              <a:buSzPts val="1000"/>
              <a:buFont typeface="Wingdings" panose="05000000000000000000" pitchFamily="2" charset="2"/>
              <a:buChar char="q"/>
              <a:tabLst>
                <a:tab pos="457200" algn="l"/>
              </a:tabLst>
            </a:pP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Multinomial Logistic regression</a:t>
            </a:r>
          </a:p>
          <a:p>
            <a:pPr>
              <a:lnSpc>
                <a:spcPct val="107000"/>
              </a:lnSpc>
              <a:spcAft>
                <a:spcPts val="800"/>
              </a:spcAft>
              <a:buClr>
                <a:schemeClr val="bg1"/>
              </a:buClr>
              <a:buSzPts val="1000"/>
              <a:tabLst>
                <a:tab pos="457200" algn="l"/>
              </a:tabLst>
            </a:pPr>
            <a:r>
              <a:rPr lang="en-IN"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b="1" kern="100" dirty="0">
                <a:latin typeface="Calibri" panose="020F0502020204030204" pitchFamily="34" charset="0"/>
                <a:ea typeface="Calibri" panose="020F0502020204030204" pitchFamily="34" charset="0"/>
                <a:cs typeface="Times New Roman" panose="02020603050405020304" pitchFamily="18" charset="0"/>
              </a:rPr>
              <a: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with motivational factors as dependent variables and demographics as predictors)</a:t>
            </a:r>
          </a:p>
          <a:p>
            <a:pPr>
              <a:lnSpc>
                <a:spcPct val="107000"/>
              </a:lnSpc>
              <a:spcAft>
                <a:spcPts val="800"/>
              </a:spcAft>
              <a:buClr>
                <a:schemeClr val="bg1"/>
              </a:buClr>
              <a:buSzPts val="1000"/>
              <a:tabLst>
                <a:tab pos="457200" algn="l"/>
              </a:tabLst>
            </a:pP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SzPts val="1000"/>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q"/>
              <a:tabLst>
                <a:tab pos="457200" algn="l"/>
              </a:tabLst>
            </a:pPr>
            <a:endParaRPr lang="en-IN" sz="20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580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44EF2E-67C2-08AE-8684-64F1A86E79B9}"/>
              </a:ext>
            </a:extLst>
          </p:cNvPr>
          <p:cNvPicPr>
            <a:picLocks noGrp="1" noChangeAspect="1"/>
          </p:cNvPicPr>
          <p:nvPr>
            <p:ph idx="1"/>
          </p:nvPr>
        </p:nvPicPr>
        <p:blipFill>
          <a:blip r:embed="rId2"/>
          <a:stretch>
            <a:fillRect/>
          </a:stretch>
        </p:blipFill>
        <p:spPr>
          <a:xfrm>
            <a:off x="6183173" y="632178"/>
            <a:ext cx="5369065" cy="5111776"/>
          </a:xfrm>
        </p:spPr>
      </p:pic>
      <p:sp>
        <p:nvSpPr>
          <p:cNvPr id="4" name="Text Placeholder 3">
            <a:extLst>
              <a:ext uri="{FF2B5EF4-FFF2-40B4-BE49-F238E27FC236}">
                <a16:creationId xmlns:a16="http://schemas.microsoft.com/office/drawing/2014/main" id="{52AA291B-10D1-39DD-17B3-204AA69A8998}"/>
              </a:ext>
            </a:extLst>
          </p:cNvPr>
          <p:cNvSpPr>
            <a:spLocks noGrp="1"/>
          </p:cNvSpPr>
          <p:nvPr>
            <p:ph type="body" sz="half" idx="2"/>
          </p:nvPr>
        </p:nvSpPr>
        <p:spPr>
          <a:xfrm>
            <a:off x="206339" y="2126787"/>
            <a:ext cx="5700889" cy="5752858"/>
          </a:xfrm>
        </p:spPr>
        <p:txBody>
          <a:bodyPr/>
          <a:lstStyle/>
          <a:p>
            <a:r>
              <a:rPr lang="en-US" sz="2400" b="1" dirty="0">
                <a:solidFill>
                  <a:schemeClr val="accent6">
                    <a:lumMod val="50000"/>
                  </a:schemeClr>
                </a:solidFill>
                <a:latin typeface="Arial Narrow" panose="020B0606020202030204" pitchFamily="34" charset="0"/>
              </a:rPr>
              <a:t>This analysis examines motivational factors influencing consumer choices using a multiple response dataset with 408 valid respondents (100% response rate). The study focuses on understanding what motivates consumers to make purchasing decisions</a:t>
            </a:r>
            <a:r>
              <a:rPr lang="en-US" dirty="0">
                <a:latin typeface="Arial Narrow" panose="020B0606020202030204" pitchFamily="34" charset="0"/>
              </a:rPr>
              <a:t>.</a:t>
            </a:r>
            <a:endParaRPr lang="en-IN" dirty="0">
              <a:latin typeface="Arial Narrow" panose="020B0606020202030204" pitchFamily="34" charset="0"/>
            </a:endParaRPr>
          </a:p>
        </p:txBody>
      </p:sp>
      <p:sp>
        <p:nvSpPr>
          <p:cNvPr id="3" name="Title 1">
            <a:extLst>
              <a:ext uri="{FF2B5EF4-FFF2-40B4-BE49-F238E27FC236}">
                <a16:creationId xmlns:a16="http://schemas.microsoft.com/office/drawing/2014/main" id="{1655B230-DFC7-71DE-5C42-EA17707EE775}"/>
              </a:ext>
            </a:extLst>
          </p:cNvPr>
          <p:cNvSpPr>
            <a:spLocks noGrp="1"/>
          </p:cNvSpPr>
          <p:nvPr>
            <p:ph type="title"/>
          </p:nvPr>
        </p:nvSpPr>
        <p:spPr>
          <a:xfrm>
            <a:off x="639762" y="445141"/>
            <a:ext cx="4932587" cy="791377"/>
          </a:xfrm>
        </p:spPr>
        <p:txBody>
          <a:bodyPr>
            <a:noAutofit/>
          </a:bodyPr>
          <a:lstStyle/>
          <a:p>
            <a:r>
              <a:rPr lang="en-IN" sz="2000" b="1" dirty="0">
                <a:solidFill>
                  <a:schemeClr val="tx1"/>
                </a:solidFill>
                <a:latin typeface="Goudy Old Style" panose="02020502050305020303" pitchFamily="18" charset="0"/>
              </a:rPr>
              <a:t>Multiple response frequency analysis</a:t>
            </a:r>
          </a:p>
        </p:txBody>
      </p:sp>
    </p:spTree>
    <p:extLst>
      <p:ext uri="{BB962C8B-B14F-4D97-AF65-F5344CB8AC3E}">
        <p14:creationId xmlns:p14="http://schemas.microsoft.com/office/powerpoint/2010/main" val="120567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E8CAB1-EA76-F96E-01FA-0AA3A2E557D9}"/>
              </a:ext>
            </a:extLst>
          </p:cNvPr>
          <p:cNvSpPr>
            <a:spLocks noGrp="1"/>
          </p:cNvSpPr>
          <p:nvPr>
            <p:ph type="body" sz="half" idx="2"/>
          </p:nvPr>
        </p:nvSpPr>
        <p:spPr>
          <a:xfrm>
            <a:off x="123397" y="934890"/>
            <a:ext cx="5769402" cy="5712178"/>
          </a:xfrm>
        </p:spPr>
        <p:txBody>
          <a:bodyPr>
            <a:normAutofit fontScale="92500" lnSpcReduction="10000"/>
          </a:bodyPr>
          <a:lstStyle/>
          <a:p>
            <a:pPr algn="l"/>
            <a:r>
              <a:rPr lang="en-US" sz="2400" dirty="0">
                <a:solidFill>
                  <a:schemeClr val="accent6">
                    <a:lumMod val="50000"/>
                  </a:schemeClr>
                </a:solidFill>
                <a:latin typeface="Arial Narrow" panose="020B0606020202030204" pitchFamily="34" charset="0"/>
              </a:rPr>
              <a:t>The data coded gender as 0 and 1, with:</a:t>
            </a:r>
          </a:p>
          <a:p>
            <a:pPr algn="l"/>
            <a:r>
              <a:rPr lang="en-US" sz="2400" dirty="0">
                <a:solidFill>
                  <a:schemeClr val="accent6">
                    <a:lumMod val="50000"/>
                  </a:schemeClr>
                </a:solidFill>
                <a:latin typeface="Arial Narrow" panose="020B0606020202030204" pitchFamily="34" charset="0"/>
              </a:rPr>
              <a:t> 0=“Female”,1=“Male”</a:t>
            </a:r>
          </a:p>
          <a:p>
            <a:pPr marL="285750" indent="-285750" algn="l">
              <a:buClr>
                <a:schemeClr val="tx1"/>
              </a:buClr>
              <a:buFont typeface="Wingdings" panose="05000000000000000000" pitchFamily="2" charset="2"/>
              <a:buChar char="§"/>
            </a:pPr>
            <a:r>
              <a:rPr lang="en-US" sz="2400" dirty="0">
                <a:solidFill>
                  <a:schemeClr val="accent6">
                    <a:lumMod val="50000"/>
                  </a:schemeClr>
                </a:solidFill>
                <a:latin typeface="Arial Narrow" panose="020B0606020202030204" pitchFamily="34" charset="0"/>
              </a:rPr>
              <a:t>Female: 43.6% of respondents</a:t>
            </a:r>
          </a:p>
          <a:p>
            <a:pPr marL="285750" indent="-285750" algn="l">
              <a:buClr>
                <a:schemeClr val="tx1"/>
              </a:buClr>
              <a:buFont typeface="Wingdings" panose="05000000000000000000" pitchFamily="2" charset="2"/>
              <a:buChar char="§"/>
            </a:pPr>
            <a:r>
              <a:rPr lang="en-US" sz="2400" dirty="0">
                <a:solidFill>
                  <a:schemeClr val="accent6">
                    <a:lumMod val="50000"/>
                  </a:schemeClr>
                </a:solidFill>
                <a:latin typeface="Arial Narrow" panose="020B0606020202030204" pitchFamily="34" charset="0"/>
              </a:rPr>
              <a:t>Male: 56.4% of respondents</a:t>
            </a:r>
          </a:p>
          <a:p>
            <a:pPr marL="285750" indent="-285750" algn="l">
              <a:buClr>
                <a:schemeClr val="accent3">
                  <a:lumMod val="75000"/>
                </a:schemeClr>
              </a:buClr>
              <a:buFont typeface="Wingdings" panose="05000000000000000000" pitchFamily="2" charset="2"/>
              <a:buChar char="§"/>
            </a:pPr>
            <a:endParaRPr lang="en-US" sz="1700" dirty="0">
              <a:solidFill>
                <a:schemeClr val="accent6">
                  <a:lumMod val="50000"/>
                </a:schemeClr>
              </a:solidFill>
              <a:latin typeface="Arial Narrow" panose="020B0606020202030204" pitchFamily="34" charset="0"/>
            </a:endParaRPr>
          </a:p>
          <a:p>
            <a:pPr algn="l"/>
            <a:r>
              <a:rPr lang="en-US" sz="2200" b="1" u="sng" dirty="0">
                <a:solidFill>
                  <a:schemeClr val="tx1"/>
                </a:solidFill>
                <a:latin typeface="Arial" panose="020B0604020202020204" pitchFamily="34" charset="0"/>
                <a:cs typeface="Arial" panose="020B0604020202020204" pitchFamily="34" charset="0"/>
              </a:rPr>
              <a:t>Key gender-based observations:</a:t>
            </a:r>
          </a:p>
          <a:p>
            <a:pPr marL="285750" indent="-285750">
              <a:buClr>
                <a:schemeClr val="tx1"/>
              </a:buClr>
              <a:buFont typeface="Wingdings" panose="05000000000000000000" pitchFamily="2" charset="2"/>
              <a:buChar char="Ø"/>
            </a:pPr>
            <a:r>
              <a:rPr lang="en-US" sz="2100" b="1" dirty="0">
                <a:solidFill>
                  <a:schemeClr val="tx1">
                    <a:lumMod val="95000"/>
                    <a:lumOff val="5000"/>
                  </a:schemeClr>
                </a:solidFill>
                <a:latin typeface="Arial Narrow" panose="020B0606020202030204" pitchFamily="34" charset="0"/>
              </a:rPr>
              <a:t>Taste</a:t>
            </a:r>
            <a:r>
              <a:rPr lang="en-US" sz="2100" dirty="0">
                <a:solidFill>
                  <a:schemeClr val="tx1">
                    <a:lumMod val="95000"/>
                    <a:lumOff val="5000"/>
                  </a:schemeClr>
                </a:solidFill>
                <a:latin typeface="Arial Narrow" panose="020B0606020202030204" pitchFamily="34" charset="0"/>
              </a:rPr>
              <a:t> is important across genders but more prevalent in Male (46.6% vs 33.6%)</a:t>
            </a:r>
          </a:p>
          <a:p>
            <a:pPr marL="285750" indent="-285750">
              <a:buClr>
                <a:schemeClr val="tx1"/>
              </a:buClr>
              <a:buFont typeface="Wingdings" panose="05000000000000000000" pitchFamily="2" charset="2"/>
              <a:buChar char="Ø"/>
            </a:pPr>
            <a:r>
              <a:rPr lang="en-US" sz="2100" b="1" dirty="0">
                <a:solidFill>
                  <a:schemeClr val="tx1">
                    <a:lumMod val="95000"/>
                    <a:lumOff val="5000"/>
                  </a:schemeClr>
                </a:solidFill>
                <a:latin typeface="Arial Narrow" panose="020B0606020202030204" pitchFamily="34" charset="0"/>
              </a:rPr>
              <a:t>Easily Available</a:t>
            </a:r>
            <a:r>
              <a:rPr lang="en-US" sz="2100" dirty="0">
                <a:solidFill>
                  <a:schemeClr val="tx1">
                    <a:lumMod val="95000"/>
                    <a:lumOff val="5000"/>
                  </a:schemeClr>
                </a:solidFill>
                <a:latin typeface="Arial Narrow" panose="020B0606020202030204" pitchFamily="34" charset="0"/>
              </a:rPr>
              <a:t> shows a notable difference between genders (17.4% for Male vs 9.3% for Female)</a:t>
            </a:r>
          </a:p>
          <a:p>
            <a:pPr marL="285750" indent="-285750">
              <a:buClr>
                <a:schemeClr val="tx1"/>
              </a:buClr>
              <a:buFont typeface="Wingdings" panose="05000000000000000000" pitchFamily="2" charset="2"/>
              <a:buChar char="Ø"/>
            </a:pPr>
            <a:r>
              <a:rPr lang="en-US" sz="2100" b="1" dirty="0">
                <a:solidFill>
                  <a:schemeClr val="tx1">
                    <a:lumMod val="95000"/>
                    <a:lumOff val="5000"/>
                  </a:schemeClr>
                </a:solidFill>
                <a:latin typeface="Arial Narrow" panose="020B0606020202030204" pitchFamily="34" charset="0"/>
              </a:rPr>
              <a:t>Habit</a:t>
            </a:r>
            <a:r>
              <a:rPr lang="en-US" sz="2100" dirty="0">
                <a:solidFill>
                  <a:schemeClr val="tx1">
                    <a:lumMod val="95000"/>
                    <a:lumOff val="5000"/>
                  </a:schemeClr>
                </a:solidFill>
                <a:latin typeface="Arial Narrow" panose="020B0606020202030204" pitchFamily="34" charset="0"/>
              </a:rPr>
              <a:t> is mentioned more by Male (11.8% vs 5.6%)</a:t>
            </a:r>
          </a:p>
          <a:p>
            <a:pPr marL="285750" indent="-285750">
              <a:buClr>
                <a:schemeClr val="tx1"/>
              </a:buClr>
              <a:buFont typeface="Wingdings" panose="05000000000000000000" pitchFamily="2" charset="2"/>
              <a:buChar char="Ø"/>
            </a:pPr>
            <a:r>
              <a:rPr lang="en-US" sz="2100" b="1" dirty="0">
                <a:solidFill>
                  <a:schemeClr val="tx1">
                    <a:lumMod val="95000"/>
                    <a:lumOff val="5000"/>
                  </a:schemeClr>
                </a:solidFill>
                <a:latin typeface="Arial Narrow" panose="020B0606020202030204" pitchFamily="34" charset="0"/>
              </a:rPr>
              <a:t>Social Media Influence</a:t>
            </a:r>
            <a:r>
              <a:rPr lang="en-US" sz="2100" dirty="0">
                <a:solidFill>
                  <a:schemeClr val="tx1">
                    <a:lumMod val="95000"/>
                    <a:lumOff val="5000"/>
                  </a:schemeClr>
                </a:solidFill>
                <a:latin typeface="Arial Narrow" panose="020B0606020202030204" pitchFamily="34" charset="0"/>
              </a:rPr>
              <a:t> is relatively consistent between genders (9.8% vs 9.3%)</a:t>
            </a:r>
          </a:p>
          <a:p>
            <a:pPr marL="285750" indent="-285750">
              <a:buClr>
                <a:schemeClr val="tx1"/>
              </a:buClr>
              <a:buFont typeface="Wingdings" panose="05000000000000000000" pitchFamily="2" charset="2"/>
              <a:buChar char="Ø"/>
            </a:pPr>
            <a:r>
              <a:rPr lang="en-US" sz="2100" b="1" dirty="0">
                <a:solidFill>
                  <a:schemeClr val="tx1">
                    <a:lumMod val="95000"/>
                    <a:lumOff val="5000"/>
                  </a:schemeClr>
                </a:solidFill>
                <a:latin typeface="Arial Narrow" panose="020B0606020202030204" pitchFamily="34" charset="0"/>
              </a:rPr>
              <a:t>Special Offer</a:t>
            </a:r>
            <a:r>
              <a:rPr lang="en-US" sz="2100" dirty="0">
                <a:solidFill>
                  <a:schemeClr val="tx1">
                    <a:lumMod val="95000"/>
                    <a:lumOff val="5000"/>
                  </a:schemeClr>
                </a:solidFill>
                <a:latin typeface="Arial Narrow" panose="020B0606020202030204" pitchFamily="34" charset="0"/>
              </a:rPr>
              <a:t> and </a:t>
            </a:r>
            <a:r>
              <a:rPr lang="en-US" sz="2100" b="1" dirty="0">
                <a:solidFill>
                  <a:schemeClr val="tx1">
                    <a:lumMod val="95000"/>
                    <a:lumOff val="5000"/>
                  </a:schemeClr>
                </a:solidFill>
                <a:latin typeface="Arial Narrow" panose="020B0606020202030204" pitchFamily="34" charset="0"/>
              </a:rPr>
              <a:t>Other</a:t>
            </a:r>
            <a:r>
              <a:rPr lang="en-US" sz="2100" dirty="0">
                <a:solidFill>
                  <a:schemeClr val="tx1">
                    <a:lumMod val="95000"/>
                    <a:lumOff val="5000"/>
                  </a:schemeClr>
                </a:solidFill>
                <a:latin typeface="Arial Narrow" panose="020B0606020202030204" pitchFamily="34" charset="0"/>
              </a:rPr>
              <a:t> factors show minimal gender differences</a:t>
            </a:r>
          </a:p>
          <a:p>
            <a:endParaRPr lang="en-IN" dirty="0"/>
          </a:p>
        </p:txBody>
      </p:sp>
      <p:pic>
        <p:nvPicPr>
          <p:cNvPr id="8" name="Picture 7">
            <a:extLst>
              <a:ext uri="{FF2B5EF4-FFF2-40B4-BE49-F238E27FC236}">
                <a16:creationId xmlns:a16="http://schemas.microsoft.com/office/drawing/2014/main" id="{04CFE94C-8207-BED1-7761-8EDAF63D7542}"/>
              </a:ext>
            </a:extLst>
          </p:cNvPr>
          <p:cNvPicPr>
            <a:picLocks noChangeAspect="1"/>
          </p:cNvPicPr>
          <p:nvPr/>
        </p:nvPicPr>
        <p:blipFill>
          <a:blip r:embed="rId3"/>
          <a:stretch>
            <a:fillRect/>
          </a:stretch>
        </p:blipFill>
        <p:spPr>
          <a:xfrm>
            <a:off x="6197601" y="419840"/>
            <a:ext cx="5769402" cy="6018319"/>
          </a:xfrm>
          <a:prstGeom prst="rect">
            <a:avLst/>
          </a:prstGeom>
        </p:spPr>
      </p:pic>
      <p:sp>
        <p:nvSpPr>
          <p:cNvPr id="2" name="Title 1">
            <a:extLst>
              <a:ext uri="{FF2B5EF4-FFF2-40B4-BE49-F238E27FC236}">
                <a16:creationId xmlns:a16="http://schemas.microsoft.com/office/drawing/2014/main" id="{F8DED47A-AFBB-21F4-9BAC-9E2630E2F9AE}"/>
              </a:ext>
            </a:extLst>
          </p:cNvPr>
          <p:cNvSpPr>
            <a:spLocks noGrp="1"/>
          </p:cNvSpPr>
          <p:nvPr>
            <p:ph type="title"/>
          </p:nvPr>
        </p:nvSpPr>
        <p:spPr>
          <a:xfrm>
            <a:off x="541804" y="210932"/>
            <a:ext cx="4932587" cy="666513"/>
          </a:xfrm>
        </p:spPr>
        <p:txBody>
          <a:bodyPr>
            <a:noAutofit/>
          </a:bodyPr>
          <a:lstStyle/>
          <a:p>
            <a:r>
              <a:rPr lang="en-US" sz="2000" b="1" dirty="0">
                <a:solidFill>
                  <a:schemeClr val="tx1"/>
                </a:solidFill>
                <a:latin typeface="Goudy Old Style" panose="02020502050305020303" pitchFamily="18" charset="0"/>
              </a:rPr>
              <a:t>Motivational Factors by Gender</a:t>
            </a:r>
            <a:endParaRPr lang="en-IN" sz="2000" b="1" dirty="0">
              <a:solidFill>
                <a:schemeClr val="tx1"/>
              </a:solidFill>
              <a:latin typeface="Goudy Old Style" panose="02020502050305020303" pitchFamily="18" charset="0"/>
            </a:endParaRPr>
          </a:p>
        </p:txBody>
      </p:sp>
    </p:spTree>
    <p:extLst>
      <p:ext uri="{BB962C8B-B14F-4D97-AF65-F5344CB8AC3E}">
        <p14:creationId xmlns:p14="http://schemas.microsoft.com/office/powerpoint/2010/main" val="1961700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4999BE-1A9F-4B5A-EDAC-02F50744A9F2}"/>
              </a:ext>
            </a:extLst>
          </p:cNvPr>
          <p:cNvSpPr>
            <a:spLocks noGrp="1"/>
          </p:cNvSpPr>
          <p:nvPr>
            <p:ph type="body" sz="half" idx="2"/>
          </p:nvPr>
        </p:nvSpPr>
        <p:spPr>
          <a:xfrm>
            <a:off x="6724791" y="953912"/>
            <a:ext cx="5467209" cy="2267076"/>
          </a:xfrm>
        </p:spPr>
        <p:txBody>
          <a:bodyPr>
            <a:normAutofit fontScale="92500" lnSpcReduction="10000"/>
          </a:bodyPr>
          <a:lstStyle/>
          <a:p>
            <a:r>
              <a:rPr lang="en-US" sz="2300" b="1" u="sng" dirty="0">
                <a:solidFill>
                  <a:schemeClr val="tx1"/>
                </a:solidFill>
                <a:latin typeface="Arial" panose="020B0604020202020204" pitchFamily="34" charset="0"/>
                <a:cs typeface="Arial" panose="020B0604020202020204" pitchFamily="34" charset="0"/>
              </a:rPr>
              <a:t>Occupation was categorized into 3 groups (0-2):</a:t>
            </a:r>
          </a:p>
          <a:p>
            <a:r>
              <a:rPr lang="en-US" sz="2100" dirty="0">
                <a:solidFill>
                  <a:schemeClr val="tx1"/>
                </a:solidFill>
                <a:latin typeface="Arial" panose="020B0604020202020204" pitchFamily="34" charset="0"/>
                <a:cs typeface="Arial" panose="020B0604020202020204" pitchFamily="34" charset="0"/>
              </a:rPr>
              <a:t>0=“students” ,1=“working” ,2=“unemployed” ,</a:t>
            </a:r>
          </a:p>
          <a:p>
            <a:pPr marL="342900" indent="-342900" algn="l">
              <a:buClr>
                <a:schemeClr val="tx1">
                  <a:lumMod val="95000"/>
                  <a:lumOff val="5000"/>
                </a:schemeClr>
              </a:buClr>
              <a:buFont typeface="Wingdings" panose="05000000000000000000" pitchFamily="2" charset="2"/>
              <a:buChar char="Ø"/>
            </a:pPr>
            <a:r>
              <a:rPr lang="en-US" sz="2100" dirty="0">
                <a:solidFill>
                  <a:schemeClr val="tx1"/>
                </a:solidFill>
                <a:latin typeface="Arial" panose="020B0604020202020204" pitchFamily="34" charset="0"/>
                <a:cs typeface="Arial" panose="020B0604020202020204" pitchFamily="34" charset="0"/>
              </a:rPr>
              <a:t>Students: 60.8% of respondents (majority)</a:t>
            </a:r>
          </a:p>
          <a:p>
            <a:pPr marL="342900" indent="-342900" algn="l">
              <a:buClr>
                <a:schemeClr val="tx1">
                  <a:lumMod val="95000"/>
                  <a:lumOff val="5000"/>
                </a:schemeClr>
              </a:buClr>
              <a:buFont typeface="Wingdings" panose="05000000000000000000" pitchFamily="2" charset="2"/>
              <a:buChar char="Ø"/>
            </a:pPr>
            <a:r>
              <a:rPr lang="en-US" sz="2100" dirty="0">
                <a:solidFill>
                  <a:schemeClr val="tx1"/>
                </a:solidFill>
                <a:latin typeface="Arial" panose="020B0604020202020204" pitchFamily="34" charset="0"/>
                <a:cs typeface="Arial" panose="020B0604020202020204" pitchFamily="34" charset="0"/>
              </a:rPr>
              <a:t>Working: 33.6% of respondents</a:t>
            </a:r>
          </a:p>
          <a:p>
            <a:pPr marL="342900" indent="-342900" algn="l">
              <a:buClr>
                <a:schemeClr val="tx1">
                  <a:lumMod val="95000"/>
                  <a:lumOff val="5000"/>
                </a:schemeClr>
              </a:buClr>
              <a:buFont typeface="Wingdings" panose="05000000000000000000" pitchFamily="2" charset="2"/>
              <a:buChar char="Ø"/>
            </a:pPr>
            <a:r>
              <a:rPr lang="en-US" sz="2100" dirty="0">
                <a:solidFill>
                  <a:schemeClr val="tx1"/>
                </a:solidFill>
                <a:latin typeface="Arial" panose="020B0604020202020204" pitchFamily="34" charset="0"/>
                <a:cs typeface="Arial" panose="020B0604020202020204" pitchFamily="34" charset="0"/>
              </a:rPr>
              <a:t>Unemployed: 5.6 % of respondents</a:t>
            </a:r>
          </a:p>
          <a:p>
            <a:endParaRPr lang="en-IN" dirty="0"/>
          </a:p>
        </p:txBody>
      </p:sp>
      <p:sp>
        <p:nvSpPr>
          <p:cNvPr id="10" name="TextBox 9">
            <a:extLst>
              <a:ext uri="{FF2B5EF4-FFF2-40B4-BE49-F238E27FC236}">
                <a16:creationId xmlns:a16="http://schemas.microsoft.com/office/drawing/2014/main" id="{7B8F40C0-5213-6746-32E7-450C43B4593A}"/>
              </a:ext>
            </a:extLst>
          </p:cNvPr>
          <p:cNvSpPr txBox="1"/>
          <p:nvPr/>
        </p:nvSpPr>
        <p:spPr>
          <a:xfrm>
            <a:off x="6935923" y="3272347"/>
            <a:ext cx="5044943" cy="3139321"/>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Key occupation-based observations</a:t>
            </a:r>
            <a:r>
              <a:rPr lang="en-US" u="sng"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r>
              <a:rPr lang="en-US" b="1" dirty="0">
                <a:latin typeface="Arial" panose="020B0604020202020204" pitchFamily="34" charset="0"/>
                <a:cs typeface="Arial" panose="020B0604020202020204" pitchFamily="34" charset="0"/>
              </a:rPr>
              <a:t>Taste</a:t>
            </a:r>
            <a:r>
              <a:rPr lang="en-US" dirty="0">
                <a:latin typeface="Arial" panose="020B0604020202020204" pitchFamily="34" charset="0"/>
                <a:cs typeface="Arial" panose="020B0604020202020204" pitchFamily="34" charset="0"/>
              </a:rPr>
              <a:t> is important across all occupations but most prevalent in Students(50.0%)</a:t>
            </a:r>
          </a:p>
          <a:p>
            <a:pPr marL="285750" indent="-285750">
              <a:buFont typeface="Wingdings" panose="05000000000000000000" pitchFamily="2" charset="2"/>
              <a:buChar char="Ø"/>
            </a:pPr>
            <a:r>
              <a:rPr lang="en-US" b="1" dirty="0">
                <a:latin typeface="Arial" panose="020B0604020202020204" pitchFamily="34" charset="0"/>
                <a:cs typeface="Arial" panose="020B0604020202020204" pitchFamily="34" charset="0"/>
              </a:rPr>
              <a:t>Habit</a:t>
            </a:r>
            <a:r>
              <a:rPr lang="en-US" dirty="0">
                <a:latin typeface="Arial" panose="020B0604020202020204" pitchFamily="34" charset="0"/>
                <a:cs typeface="Arial" panose="020B0604020202020204" pitchFamily="34" charset="0"/>
              </a:rPr>
              <a:t> shows notable variation between Students(12.5%) and Working(3.9%)</a:t>
            </a:r>
          </a:p>
          <a:p>
            <a:pPr marL="285750" indent="-285750">
              <a:buFont typeface="Wingdings" panose="05000000000000000000" pitchFamily="2" charset="2"/>
              <a:buChar char="Ø"/>
            </a:pPr>
            <a:r>
              <a:rPr lang="en-US" b="1" dirty="0">
                <a:latin typeface="Arial" panose="020B0604020202020204" pitchFamily="34" charset="0"/>
                <a:cs typeface="Arial" panose="020B0604020202020204" pitchFamily="34" charset="0"/>
              </a:rPr>
              <a:t>Easily Available</a:t>
            </a:r>
            <a:r>
              <a:rPr lang="en-US" dirty="0">
                <a:latin typeface="Arial" panose="020B0604020202020204" pitchFamily="34" charset="0"/>
                <a:cs typeface="Arial" panose="020B0604020202020204" pitchFamily="34" charset="0"/>
              </a:rPr>
              <a:t> is relatively important across Students(14.5%) and Working (11.5%)</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Unemployed have limited representation in the sample, making their specific trends less reliable.</a:t>
            </a:r>
          </a:p>
        </p:txBody>
      </p:sp>
      <p:pic>
        <p:nvPicPr>
          <p:cNvPr id="3" name="Picture 2"/>
          <p:cNvPicPr>
            <a:picLocks noChangeAspect="1"/>
          </p:cNvPicPr>
          <p:nvPr/>
        </p:nvPicPr>
        <p:blipFill>
          <a:blip r:embed="rId2"/>
          <a:stretch>
            <a:fillRect/>
          </a:stretch>
        </p:blipFill>
        <p:spPr>
          <a:xfrm>
            <a:off x="29544" y="1043841"/>
            <a:ext cx="6066456" cy="5058481"/>
          </a:xfrm>
          <a:prstGeom prst="rect">
            <a:avLst/>
          </a:prstGeom>
        </p:spPr>
      </p:pic>
      <p:sp>
        <p:nvSpPr>
          <p:cNvPr id="2" name="Title 1">
            <a:extLst>
              <a:ext uri="{FF2B5EF4-FFF2-40B4-BE49-F238E27FC236}">
                <a16:creationId xmlns:a16="http://schemas.microsoft.com/office/drawing/2014/main" id="{76F3050A-ACAA-EAB2-099F-270FBB008D8A}"/>
              </a:ext>
            </a:extLst>
          </p:cNvPr>
          <p:cNvSpPr>
            <a:spLocks noGrp="1"/>
          </p:cNvSpPr>
          <p:nvPr>
            <p:ph type="title"/>
          </p:nvPr>
        </p:nvSpPr>
        <p:spPr>
          <a:xfrm>
            <a:off x="2838195" y="236040"/>
            <a:ext cx="6139550" cy="666513"/>
          </a:xfrm>
        </p:spPr>
        <p:txBody>
          <a:bodyPr>
            <a:noAutofit/>
          </a:bodyPr>
          <a:lstStyle/>
          <a:p>
            <a:r>
              <a:rPr lang="en-IN" sz="2000" b="1" dirty="0">
                <a:solidFill>
                  <a:schemeClr val="tx1"/>
                </a:solidFill>
                <a:latin typeface="Goudy Old Style" panose="02020502050305020303" pitchFamily="18" charset="0"/>
              </a:rPr>
              <a:t>Motivational Factors by Occupation</a:t>
            </a:r>
          </a:p>
        </p:txBody>
      </p:sp>
    </p:spTree>
    <p:extLst>
      <p:ext uri="{BB962C8B-B14F-4D97-AF65-F5344CB8AC3E}">
        <p14:creationId xmlns:p14="http://schemas.microsoft.com/office/powerpoint/2010/main" val="2929422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B883647-2AE3-EA46-A98C-8F7BA72E824D}"/>
              </a:ext>
            </a:extLst>
          </p:cNvPr>
          <p:cNvSpPr txBox="1"/>
          <p:nvPr/>
        </p:nvSpPr>
        <p:spPr>
          <a:xfrm>
            <a:off x="6828981" y="970844"/>
            <a:ext cx="5035641" cy="1800493"/>
          </a:xfrm>
          <a:prstGeom prst="rect">
            <a:avLst/>
          </a:prstGeom>
          <a:noFill/>
        </p:spPr>
        <p:txBody>
          <a:bodyPr wrap="square" rtlCol="0">
            <a:spAutoFit/>
          </a:bodyPr>
          <a:lstStyle/>
          <a:p>
            <a:r>
              <a:rPr lang="en-US" dirty="0"/>
              <a:t>Age was categorized into 3 groups (0-2):</a:t>
            </a:r>
          </a:p>
          <a:p>
            <a:pPr>
              <a:lnSpc>
                <a:spcPct val="150000"/>
              </a:lnSpc>
            </a:pPr>
            <a:r>
              <a:rPr lang="en-US" sz="2000" b="1" dirty="0">
                <a:solidFill>
                  <a:schemeClr val="tx1">
                    <a:lumMod val="95000"/>
                    <a:lumOff val="5000"/>
                  </a:schemeClr>
                </a:solidFill>
              </a:rPr>
              <a:t>0=10-20  1=21-30  2=31-40  </a:t>
            </a:r>
          </a:p>
          <a:p>
            <a:pPr marL="285750" indent="-285750">
              <a:lnSpc>
                <a:spcPct val="150000"/>
              </a:lnSpc>
              <a:buFont typeface="Wingdings" panose="05000000000000000000" pitchFamily="2" charset="2"/>
              <a:buChar char="q"/>
            </a:pPr>
            <a:r>
              <a:rPr lang="en-US" dirty="0"/>
              <a:t>10-20 age: 39.0% of respondents</a:t>
            </a:r>
          </a:p>
          <a:p>
            <a:pPr marL="285750" indent="-285750">
              <a:buFont typeface="Wingdings" panose="05000000000000000000" pitchFamily="2" charset="2"/>
              <a:buChar char="q"/>
            </a:pPr>
            <a:r>
              <a:rPr lang="en-US" dirty="0"/>
              <a:t>21-30 age: 52.0% of respondents (majority)</a:t>
            </a:r>
          </a:p>
          <a:p>
            <a:pPr marL="285750" indent="-285750">
              <a:buFont typeface="Wingdings" panose="05000000000000000000" pitchFamily="2" charset="2"/>
              <a:buChar char="q"/>
            </a:pPr>
            <a:r>
              <a:rPr lang="en-US" dirty="0"/>
              <a:t>31-40 age: 9.1% of respondents</a:t>
            </a:r>
          </a:p>
        </p:txBody>
      </p:sp>
      <p:sp>
        <p:nvSpPr>
          <p:cNvPr id="12" name="TextBox 11">
            <a:extLst>
              <a:ext uri="{FF2B5EF4-FFF2-40B4-BE49-F238E27FC236}">
                <a16:creationId xmlns:a16="http://schemas.microsoft.com/office/drawing/2014/main" id="{63A03269-86FE-85BE-FD8F-8804022C52DC}"/>
              </a:ext>
            </a:extLst>
          </p:cNvPr>
          <p:cNvSpPr txBox="1"/>
          <p:nvPr/>
        </p:nvSpPr>
        <p:spPr>
          <a:xfrm>
            <a:off x="6705600" y="3186835"/>
            <a:ext cx="5159022" cy="2831544"/>
          </a:xfrm>
          <a:prstGeom prst="rect">
            <a:avLst/>
          </a:prstGeom>
          <a:noFill/>
        </p:spPr>
        <p:txBody>
          <a:bodyPr wrap="square" rtlCol="0">
            <a:spAutoFit/>
          </a:bodyPr>
          <a:lstStyle/>
          <a:p>
            <a:r>
              <a:rPr lang="en-US" sz="2400" b="1" u="sng" dirty="0">
                <a:latin typeface="Arial" panose="020B0604020202020204" pitchFamily="34" charset="0"/>
                <a:cs typeface="Arial" panose="020B0604020202020204" pitchFamily="34" charset="0"/>
              </a:rPr>
              <a:t>Key age-based observations</a:t>
            </a:r>
            <a:r>
              <a:rPr lang="en-US" dirty="0"/>
              <a:t>:</a:t>
            </a:r>
          </a:p>
          <a:p>
            <a:pPr marL="285750" indent="-285750">
              <a:buClr>
                <a:schemeClr val="accent3">
                  <a:lumMod val="50000"/>
                </a:schemeClr>
              </a:buClr>
              <a:buFont typeface="Wingdings" panose="05000000000000000000" pitchFamily="2" charset="2"/>
              <a:buChar char="Ø"/>
            </a:pPr>
            <a:r>
              <a:rPr lang="en-US" sz="2200" b="1" dirty="0">
                <a:solidFill>
                  <a:schemeClr val="tx1">
                    <a:lumMod val="95000"/>
                    <a:lumOff val="5000"/>
                  </a:schemeClr>
                </a:solidFill>
                <a:latin typeface="Arial Narrow" panose="020B0606020202030204" pitchFamily="34" charset="0"/>
              </a:rPr>
              <a:t>Taste</a:t>
            </a:r>
            <a:r>
              <a:rPr lang="en-US" sz="2200" dirty="0">
                <a:solidFill>
                  <a:schemeClr val="tx1">
                    <a:lumMod val="95000"/>
                    <a:lumOff val="5000"/>
                  </a:schemeClr>
                </a:solidFill>
                <a:latin typeface="Arial Narrow" panose="020B0606020202030204" pitchFamily="34" charset="0"/>
              </a:rPr>
              <a:t> is most important for age 21-30 (42.9%)</a:t>
            </a:r>
          </a:p>
          <a:p>
            <a:pPr marL="285750" indent="-285750">
              <a:buClr>
                <a:schemeClr val="accent3">
                  <a:lumMod val="50000"/>
                </a:schemeClr>
              </a:buClr>
              <a:buFont typeface="Wingdings" panose="05000000000000000000" pitchFamily="2" charset="2"/>
              <a:buChar char="Ø"/>
            </a:pPr>
            <a:r>
              <a:rPr lang="en-US" sz="2200" b="1" dirty="0">
                <a:solidFill>
                  <a:schemeClr val="tx1">
                    <a:lumMod val="95000"/>
                    <a:lumOff val="5000"/>
                  </a:schemeClr>
                </a:solidFill>
                <a:latin typeface="Arial Narrow" panose="020B0606020202030204" pitchFamily="34" charset="0"/>
              </a:rPr>
              <a:t>Social Media Influence</a:t>
            </a:r>
            <a:r>
              <a:rPr lang="en-US" sz="2200" dirty="0">
                <a:solidFill>
                  <a:schemeClr val="tx1">
                    <a:lumMod val="95000"/>
                    <a:lumOff val="5000"/>
                  </a:schemeClr>
                </a:solidFill>
                <a:latin typeface="Arial Narrow" panose="020B0606020202030204" pitchFamily="34" charset="0"/>
              </a:rPr>
              <a:t> is a highest in age 21-30 (12.3%)</a:t>
            </a:r>
          </a:p>
          <a:p>
            <a:pPr marL="285750" indent="-285750">
              <a:buClr>
                <a:schemeClr val="accent3">
                  <a:lumMod val="50000"/>
                </a:schemeClr>
              </a:buClr>
              <a:buFont typeface="Wingdings" panose="05000000000000000000" pitchFamily="2" charset="2"/>
              <a:buChar char="Ø"/>
            </a:pPr>
            <a:r>
              <a:rPr lang="en-US" sz="2200" b="1" dirty="0">
                <a:solidFill>
                  <a:schemeClr val="tx1">
                    <a:lumMod val="95000"/>
                    <a:lumOff val="5000"/>
                  </a:schemeClr>
                </a:solidFill>
                <a:latin typeface="Arial Narrow" panose="020B0606020202030204" pitchFamily="34" charset="0"/>
              </a:rPr>
              <a:t>Easily Available</a:t>
            </a:r>
            <a:r>
              <a:rPr lang="en-US" sz="2200" dirty="0">
                <a:solidFill>
                  <a:schemeClr val="tx1">
                    <a:lumMod val="95000"/>
                    <a:lumOff val="5000"/>
                  </a:schemeClr>
                </a:solidFill>
                <a:latin typeface="Arial Narrow" panose="020B0606020202030204" pitchFamily="34" charset="0"/>
              </a:rPr>
              <a:t> is a also highest in age 21-30 (15.2%)</a:t>
            </a:r>
          </a:p>
          <a:p>
            <a:pPr marL="285750" indent="-285750">
              <a:buClr>
                <a:schemeClr val="accent3">
                  <a:lumMod val="50000"/>
                </a:schemeClr>
              </a:buClr>
              <a:buFont typeface="Wingdings" panose="05000000000000000000" pitchFamily="2" charset="2"/>
              <a:buChar char="Ø"/>
            </a:pPr>
            <a:r>
              <a:rPr lang="en-US" sz="2200" b="1" dirty="0">
                <a:solidFill>
                  <a:schemeClr val="tx1">
                    <a:lumMod val="95000"/>
                    <a:lumOff val="5000"/>
                  </a:schemeClr>
                </a:solidFill>
                <a:latin typeface="Arial Narrow" panose="020B0606020202030204" pitchFamily="34" charset="0"/>
              </a:rPr>
              <a:t>Habit</a:t>
            </a:r>
            <a:r>
              <a:rPr lang="en-US" sz="2200" dirty="0">
                <a:solidFill>
                  <a:schemeClr val="tx1">
                    <a:lumMod val="95000"/>
                    <a:lumOff val="5000"/>
                  </a:schemeClr>
                </a:solidFill>
                <a:latin typeface="Arial Narrow" panose="020B0606020202030204" pitchFamily="34" charset="0"/>
              </a:rPr>
              <a:t> is more important for age 10-20 (8.6%) than age 21-30 (7.8%)</a:t>
            </a:r>
          </a:p>
        </p:txBody>
      </p:sp>
      <p:pic>
        <p:nvPicPr>
          <p:cNvPr id="3" name="Picture 2"/>
          <p:cNvPicPr>
            <a:picLocks noChangeAspect="1"/>
          </p:cNvPicPr>
          <p:nvPr/>
        </p:nvPicPr>
        <p:blipFill>
          <a:blip r:embed="rId2"/>
          <a:stretch>
            <a:fillRect/>
          </a:stretch>
        </p:blipFill>
        <p:spPr>
          <a:xfrm>
            <a:off x="0" y="823373"/>
            <a:ext cx="6074229" cy="5229955"/>
          </a:xfrm>
          <a:prstGeom prst="rect">
            <a:avLst/>
          </a:prstGeom>
        </p:spPr>
      </p:pic>
      <p:sp>
        <p:nvSpPr>
          <p:cNvPr id="2" name="Title 1">
            <a:extLst>
              <a:ext uri="{FF2B5EF4-FFF2-40B4-BE49-F238E27FC236}">
                <a16:creationId xmlns:a16="http://schemas.microsoft.com/office/drawing/2014/main" id="{CA7CC9BA-9330-A5A9-B9E0-FF1C6BA545FD}"/>
              </a:ext>
            </a:extLst>
          </p:cNvPr>
          <p:cNvSpPr>
            <a:spLocks noGrp="1"/>
          </p:cNvSpPr>
          <p:nvPr>
            <p:ph type="title"/>
          </p:nvPr>
        </p:nvSpPr>
        <p:spPr>
          <a:xfrm>
            <a:off x="708058" y="176646"/>
            <a:ext cx="5079678" cy="544899"/>
          </a:xfrm>
        </p:spPr>
        <p:txBody>
          <a:bodyPr>
            <a:noAutofit/>
          </a:bodyPr>
          <a:lstStyle/>
          <a:p>
            <a:r>
              <a:rPr lang="en-IN" sz="1800" b="1" dirty="0">
                <a:solidFill>
                  <a:schemeClr val="tx1"/>
                </a:solidFill>
                <a:latin typeface="Goudy Old Style" panose="02020502050305020303" pitchFamily="18" charset="0"/>
              </a:rPr>
              <a:t>Motivational Factors by Age</a:t>
            </a:r>
          </a:p>
        </p:txBody>
      </p:sp>
    </p:spTree>
    <p:extLst>
      <p:ext uri="{BB962C8B-B14F-4D97-AF65-F5344CB8AC3E}">
        <p14:creationId xmlns:p14="http://schemas.microsoft.com/office/powerpoint/2010/main" val="1982393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2B42-3D34-FBD4-3632-47790E2F2725}"/>
              </a:ext>
            </a:extLst>
          </p:cNvPr>
          <p:cNvSpPr>
            <a:spLocks noGrp="1"/>
          </p:cNvSpPr>
          <p:nvPr>
            <p:ph type="ctrTitle"/>
          </p:nvPr>
        </p:nvSpPr>
        <p:spPr>
          <a:xfrm>
            <a:off x="3158836" y="277390"/>
            <a:ext cx="5351318" cy="772092"/>
          </a:xfrm>
        </p:spPr>
        <p:txBody>
          <a:bodyPr>
            <a:noAutofit/>
          </a:bodyPr>
          <a:lstStyle/>
          <a:p>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Multinomial Logistic regression</a:t>
            </a:r>
            <a:endParaRPr lang="en-IN" sz="2400" dirty="0"/>
          </a:p>
        </p:txBody>
      </p:sp>
      <p:sp>
        <p:nvSpPr>
          <p:cNvPr id="3" name="Subtitle 2">
            <a:extLst>
              <a:ext uri="{FF2B5EF4-FFF2-40B4-BE49-F238E27FC236}">
                <a16:creationId xmlns:a16="http://schemas.microsoft.com/office/drawing/2014/main" id="{3209F3AA-26CE-19CD-477C-D18B503279AD}"/>
              </a:ext>
            </a:extLst>
          </p:cNvPr>
          <p:cNvSpPr>
            <a:spLocks noGrp="1"/>
          </p:cNvSpPr>
          <p:nvPr>
            <p:ph type="subTitle" idx="1"/>
          </p:nvPr>
        </p:nvSpPr>
        <p:spPr>
          <a:xfrm>
            <a:off x="1035869" y="1058626"/>
            <a:ext cx="9597252" cy="520792"/>
          </a:xfrm>
        </p:spPr>
        <p:txBody>
          <a:bodyPr>
            <a:normAutofit fontScale="92500" lnSpcReduction="20000"/>
          </a:bodyPr>
          <a:lstStyle/>
          <a:p>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To understand the relationship between different factors (gender, age, income, district, and locality) and the reason for choosing FAST FOOD</a:t>
            </a:r>
            <a:endParaRPr lang="en-IN" dirty="0">
              <a:solidFill>
                <a:schemeClr val="accent5">
                  <a:lumMod val="50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11FC00E-6402-3ADF-9176-01B68A2CBDD7}"/>
              </a:ext>
            </a:extLst>
          </p:cNvPr>
          <p:cNvSpPr txBox="1"/>
          <p:nvPr/>
        </p:nvSpPr>
        <p:spPr>
          <a:xfrm>
            <a:off x="337704" y="1694062"/>
            <a:ext cx="5496791" cy="1322285"/>
          </a:xfrm>
          <a:prstGeom prst="rect">
            <a:avLst/>
          </a:prstGeom>
          <a:noFill/>
        </p:spPr>
        <p:txBody>
          <a:bodyPr wrap="square" rtlCol="0">
            <a:spAutoFit/>
          </a:bodyPr>
          <a:lstStyle/>
          <a:p>
            <a:pPr>
              <a:lnSpc>
                <a:spcPct val="107000"/>
              </a:lnSpc>
              <a:spcAft>
                <a:spcPts val="800"/>
              </a:spcAft>
              <a:buNone/>
            </a:pPr>
            <a:r>
              <a:rPr lang="en-IN" sz="1800" b="1" u="sng"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Model Fit Statistics</a:t>
            </a:r>
            <a:endParaRPr lang="en-IN" sz="1800" u="sng"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5">
                    <a:lumMod val="50000"/>
                  </a:schemeClr>
                </a:solidFill>
                <a:effectLst/>
                <a:latin typeface="Arial" panose="020B0604020202020204" pitchFamily="34" charset="0"/>
                <a:cs typeface="Arial" panose="020B0604020202020204" pitchFamily="34" charset="0"/>
              </a:rPr>
              <a:t>Residual Deviance = 2482.395, AIC = 2608.395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5">
                    <a:lumMod val="50000"/>
                  </a:schemeClr>
                </a:solidFill>
                <a:effectLst/>
                <a:latin typeface="Arial" panose="020B0604020202020204" pitchFamily="34" charset="0"/>
                <a:cs typeface="Arial" panose="020B0604020202020204" pitchFamily="34" charset="0"/>
              </a:rPr>
              <a:t>Lower AIC indicates a better model fit.</a:t>
            </a:r>
          </a:p>
          <a:p>
            <a:endParaRPr lang="en-IN" dirty="0"/>
          </a:p>
        </p:txBody>
      </p:sp>
      <p:sp>
        <p:nvSpPr>
          <p:cNvPr id="8" name="TextBox 7">
            <a:extLst>
              <a:ext uri="{FF2B5EF4-FFF2-40B4-BE49-F238E27FC236}">
                <a16:creationId xmlns:a16="http://schemas.microsoft.com/office/drawing/2014/main" id="{F0E413B6-76A0-394B-4ABC-E695AAB146D9}"/>
              </a:ext>
            </a:extLst>
          </p:cNvPr>
          <p:cNvSpPr txBox="1"/>
          <p:nvPr/>
        </p:nvSpPr>
        <p:spPr>
          <a:xfrm>
            <a:off x="337704" y="3016347"/>
            <a:ext cx="11268942" cy="33239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buNone/>
            </a:pPr>
            <a:r>
              <a:rPr lang="en-US" sz="1600" b="1" u="sng" dirty="0">
                <a:solidFill>
                  <a:schemeClr val="bg1"/>
                </a:solidFill>
                <a:latin typeface="Arial" panose="020B0604020202020204" pitchFamily="34" charset="0"/>
                <a:cs typeface="Arial" panose="020B0604020202020204" pitchFamily="34" charset="0"/>
              </a:rPr>
              <a:t>Key Findings:</a:t>
            </a:r>
          </a:p>
          <a:p>
            <a:pPr>
              <a:buNone/>
            </a:pPr>
            <a:endParaRPr lang="en-US" sz="1600" dirty="0">
              <a:solidFill>
                <a:srgbClr val="C00000"/>
              </a:solidFill>
              <a:latin typeface="Arial" panose="020B0604020202020204" pitchFamily="34" charset="0"/>
              <a:cs typeface="Arial" panose="020B0604020202020204" pitchFamily="34" charset="0"/>
            </a:endParaRPr>
          </a:p>
          <a:p>
            <a:r>
              <a:rPr lang="en-US" sz="1600" b="1" u="sng" dirty="0">
                <a:solidFill>
                  <a:schemeClr val="bg1"/>
                </a:solidFill>
                <a:latin typeface="Arial" panose="020B0604020202020204" pitchFamily="34" charset="0"/>
                <a:cs typeface="Arial" panose="020B0604020202020204" pitchFamily="34" charset="0"/>
              </a:rPr>
              <a:t>Gender:</a:t>
            </a:r>
            <a:r>
              <a:rPr lang="en-US" sz="1600" u="sng" dirty="0">
                <a:solidFill>
                  <a:schemeClr val="bg1"/>
                </a:solidFill>
                <a:latin typeface="Arial" panose="020B0604020202020204" pitchFamily="34" charset="0"/>
                <a:cs typeface="Arial" panose="020B0604020202020204" pitchFamily="34" charset="0"/>
              </a:rPr>
              <a:t> </a:t>
            </a:r>
            <a:r>
              <a:rPr lang="en-US" sz="1600" dirty="0">
                <a:solidFill>
                  <a:schemeClr val="accent5">
                    <a:lumMod val="50000"/>
                  </a:schemeClr>
                </a:solidFill>
                <a:latin typeface="Arial" panose="020B0604020202020204" pitchFamily="34" charset="0"/>
                <a:cs typeface="Arial" panose="020B0604020202020204" pitchFamily="34" charset="0"/>
              </a:rPr>
              <a:t>Males are more likely to choose "Habit" (OR = 1.95) and "Taste" (OR = 1.38).</a:t>
            </a:r>
          </a:p>
          <a:p>
            <a:r>
              <a:rPr lang="en-US" sz="1600" b="1" u="sng" dirty="0">
                <a:solidFill>
                  <a:schemeClr val="bg1"/>
                </a:solidFill>
                <a:latin typeface="Arial" panose="020B0604020202020204" pitchFamily="34" charset="0"/>
                <a:cs typeface="Arial" panose="020B0604020202020204" pitchFamily="34" charset="0"/>
              </a:rPr>
              <a:t>Age:</a:t>
            </a:r>
            <a:endParaRPr lang="en-US" sz="1600" u="sng"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accent5">
                    <a:lumMod val="50000"/>
                  </a:schemeClr>
                </a:solidFill>
                <a:latin typeface="Arial" panose="020B0604020202020204" pitchFamily="34" charset="0"/>
                <a:cs typeface="Arial" panose="020B0604020202020204" pitchFamily="34" charset="0"/>
              </a:rPr>
              <a:t>21-30 years → Less likely to pick "Cost" (-1.07) &amp; "Habit" (-0.74).</a:t>
            </a:r>
          </a:p>
          <a:p>
            <a:pPr marL="742950" lvl="1" indent="-285750">
              <a:buFont typeface="Arial" panose="020B0604020202020204" pitchFamily="34" charset="0"/>
              <a:buChar char="•"/>
            </a:pPr>
            <a:r>
              <a:rPr lang="en-US" sz="1600" dirty="0">
                <a:solidFill>
                  <a:schemeClr val="accent5">
                    <a:lumMod val="50000"/>
                  </a:schemeClr>
                </a:solidFill>
                <a:latin typeface="Arial" panose="020B0604020202020204" pitchFamily="34" charset="0"/>
                <a:cs typeface="Arial" panose="020B0604020202020204" pitchFamily="34" charset="0"/>
              </a:rPr>
              <a:t>31-40 years → More likely to choose "Other" reasons (1.22).</a:t>
            </a:r>
          </a:p>
          <a:p>
            <a:r>
              <a:rPr lang="en-US" sz="1600" b="1" u="sng" dirty="0">
                <a:solidFill>
                  <a:schemeClr val="bg1"/>
                </a:solidFill>
                <a:latin typeface="Arial" panose="020B0604020202020204" pitchFamily="34" charset="0"/>
                <a:cs typeface="Arial" panose="020B0604020202020204" pitchFamily="34" charset="0"/>
              </a:rPr>
              <a:t>Income:</a:t>
            </a:r>
            <a:endParaRPr lang="en-US" sz="1600" u="sng"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accent5">
                    <a:lumMod val="50000"/>
                  </a:schemeClr>
                </a:solidFill>
                <a:latin typeface="Arial" panose="020B0604020202020204" pitchFamily="34" charset="0"/>
                <a:cs typeface="Arial" panose="020B0604020202020204" pitchFamily="34" charset="0"/>
              </a:rPr>
              <a:t>Higher-income individuals (&gt;80,000 INR) are less likely to choose cost-related reasons (-0.54).</a:t>
            </a:r>
          </a:p>
          <a:p>
            <a:r>
              <a:rPr lang="en-US" sz="1600" b="1" u="sng" dirty="0">
                <a:solidFill>
                  <a:schemeClr val="bg1"/>
                </a:solidFill>
                <a:latin typeface="Arial" panose="020B0604020202020204" pitchFamily="34" charset="0"/>
                <a:cs typeface="Arial" panose="020B0604020202020204" pitchFamily="34" charset="0"/>
              </a:rPr>
              <a:t>District:</a:t>
            </a:r>
            <a:r>
              <a:rPr lang="en-US" sz="1600" u="sng" dirty="0">
                <a:solidFill>
                  <a:schemeClr val="accent3"/>
                </a:solidFill>
                <a:latin typeface="Arial" panose="020B0604020202020204" pitchFamily="34" charset="0"/>
                <a:cs typeface="Arial" panose="020B0604020202020204" pitchFamily="34" charset="0"/>
              </a:rPr>
              <a:t> </a:t>
            </a:r>
            <a:r>
              <a:rPr lang="en-US" sz="1600" dirty="0">
                <a:solidFill>
                  <a:schemeClr val="accent5">
                    <a:lumMod val="50000"/>
                  </a:schemeClr>
                </a:solidFill>
                <a:latin typeface="Arial" panose="020B0604020202020204" pitchFamily="34" charset="0"/>
                <a:cs typeface="Arial" panose="020B0604020202020204" pitchFamily="34" charset="0"/>
              </a:rPr>
              <a:t>Respondents from Malappuram are less likely to choose "Cost" (-0.14) and "Easily Available" (-0.36).</a:t>
            </a:r>
          </a:p>
          <a:p>
            <a:r>
              <a:rPr lang="en-US" sz="1600" b="1" u="sng" dirty="0">
                <a:solidFill>
                  <a:schemeClr val="bg1"/>
                </a:solidFill>
                <a:latin typeface="Arial" panose="020B0604020202020204" pitchFamily="34" charset="0"/>
                <a:cs typeface="Arial" panose="020B0604020202020204" pitchFamily="34" charset="0"/>
              </a:rPr>
              <a:t>Locality:</a:t>
            </a:r>
            <a:endParaRPr lang="en-US" sz="1600" u="sng"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accent5">
                    <a:lumMod val="50000"/>
                  </a:schemeClr>
                </a:solidFill>
                <a:latin typeface="Arial" panose="020B0604020202020204" pitchFamily="34" charset="0"/>
                <a:cs typeface="Arial" panose="020B0604020202020204" pitchFamily="34" charset="0"/>
              </a:rPr>
              <a:t>Urban consumers are less likely to pick "Cost" (-1.41) and "Taste" (-1.68).</a:t>
            </a:r>
          </a:p>
          <a:p>
            <a:pPr marL="742950" lvl="1" indent="-285750">
              <a:buFont typeface="Arial" panose="020B0604020202020204" pitchFamily="34" charset="0"/>
              <a:buChar char="•"/>
            </a:pPr>
            <a:r>
              <a:rPr lang="en-US" sz="1600" dirty="0">
                <a:solidFill>
                  <a:schemeClr val="accent5">
                    <a:lumMod val="50000"/>
                  </a:schemeClr>
                </a:solidFill>
                <a:latin typeface="Arial" panose="020B0604020202020204" pitchFamily="34" charset="0"/>
                <a:cs typeface="Arial" panose="020B0604020202020204" pitchFamily="34" charset="0"/>
              </a:rPr>
              <a:t>Semi-urban consumers also show similar trends (-1.96 for "Cost").</a:t>
            </a:r>
          </a:p>
          <a:p>
            <a:endParaRPr lang="en-IN" dirty="0"/>
          </a:p>
        </p:txBody>
      </p:sp>
    </p:spTree>
    <p:extLst>
      <p:ext uri="{BB962C8B-B14F-4D97-AF65-F5344CB8AC3E}">
        <p14:creationId xmlns:p14="http://schemas.microsoft.com/office/powerpoint/2010/main" val="239812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645D-F7EC-F874-6FE0-02B019CDCA64}"/>
              </a:ext>
            </a:extLst>
          </p:cNvPr>
          <p:cNvSpPr>
            <a:spLocks noGrp="1"/>
          </p:cNvSpPr>
          <p:nvPr>
            <p:ph type="ctrTitle"/>
          </p:nvPr>
        </p:nvSpPr>
        <p:spPr>
          <a:xfrm>
            <a:off x="1670725" y="411911"/>
            <a:ext cx="8850549" cy="496110"/>
          </a:xfrm>
        </p:spPr>
        <p:txBody>
          <a:bodyPr>
            <a:normAutofit fontScale="90000"/>
          </a:bodyPr>
          <a:lstStyle/>
          <a:p>
            <a:br>
              <a:rPr lang="en-US" b="1" i="1" dirty="0">
                <a:solidFill>
                  <a:schemeClr val="accent1">
                    <a:lumMod val="75000"/>
                  </a:schemeClr>
                </a:solidFill>
                <a:effectLst>
                  <a:outerShdw blurRad="38100" dist="38100" dir="2700000" algn="tl">
                    <a:srgbClr val="000000">
                      <a:alpha val="43137"/>
                    </a:srgbClr>
                  </a:outerShdw>
                </a:effectLst>
              </a:rPr>
            </a:br>
            <a:r>
              <a:rPr lang="en-US" b="1" dirty="0">
                <a:solidFill>
                  <a:srgbClr val="002060"/>
                </a:solidFill>
                <a:latin typeface="Goudy Old Style" panose="02020502050305020303" pitchFamily="18" charset="0"/>
              </a:rPr>
              <a:t>Objectives of the study</a:t>
            </a:r>
            <a:br>
              <a:rPr lang="en-US" b="1" i="1" dirty="0">
                <a:solidFill>
                  <a:schemeClr val="accent1">
                    <a:lumMod val="75000"/>
                  </a:schemeClr>
                </a:solidFill>
                <a:effectLst>
                  <a:outerShdw blurRad="38100" dist="38100" dir="2700000" algn="tl">
                    <a:srgbClr val="000000">
                      <a:alpha val="43137"/>
                    </a:srgbClr>
                  </a:outerShdw>
                </a:effectLst>
              </a:rPr>
            </a:br>
            <a:endParaRPr lang="en-US" dirty="0"/>
          </a:p>
        </p:txBody>
      </p:sp>
      <p:sp>
        <p:nvSpPr>
          <p:cNvPr id="3" name="Subtitle 2">
            <a:extLst>
              <a:ext uri="{FF2B5EF4-FFF2-40B4-BE49-F238E27FC236}">
                <a16:creationId xmlns:a16="http://schemas.microsoft.com/office/drawing/2014/main" id="{C29839BE-85FF-6FFD-E9A7-DB214A6BDF10}"/>
              </a:ext>
            </a:extLst>
          </p:cNvPr>
          <p:cNvSpPr>
            <a:spLocks noGrp="1"/>
          </p:cNvSpPr>
          <p:nvPr>
            <p:ph type="subTitle" idx="1"/>
          </p:nvPr>
        </p:nvSpPr>
        <p:spPr>
          <a:xfrm>
            <a:off x="383458" y="908021"/>
            <a:ext cx="12192000" cy="5949979"/>
          </a:xfrm>
        </p:spPr>
        <p:txBody>
          <a:bodyPr>
            <a:noAutofit/>
          </a:bodyPr>
          <a:lstStyle/>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To compare the trends of Fast Food consumption across different demographic variables.</a:t>
            </a:r>
          </a:p>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To find out the reasons for the consumption of Fast Food among different categories.</a:t>
            </a:r>
          </a:p>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To find out which is the most preferred time and most preferred  Fast Food among People.</a:t>
            </a:r>
          </a:p>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To find out an average amount of money that People spend on Fast Food.</a:t>
            </a:r>
          </a:p>
          <a:p>
            <a:pPr marL="742950" indent="-742950" algn="l">
              <a:lnSpc>
                <a:spcPct val="150000"/>
              </a:lnSpc>
              <a:buClr>
                <a:srgbClr val="002060"/>
              </a:buClr>
              <a:buFont typeface="+mj-lt"/>
              <a:buAutoNum type="arabicPeriod"/>
            </a:pPr>
            <a:r>
              <a:rPr lang="en-US" sz="1600" b="1" dirty="0">
                <a:solidFill>
                  <a:schemeClr val="bg1"/>
                </a:solidFill>
                <a:latin typeface="Arial" panose="020B0604020202020204" pitchFamily="34" charset="0"/>
                <a:cs typeface="Arial" panose="020B0604020202020204" pitchFamily="34" charset="0"/>
              </a:rPr>
              <a:t>To assess the awareness and impact of health risks associated with fast food consumption.</a:t>
            </a:r>
          </a:p>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To evaluate satisfaction levels of people.</a:t>
            </a:r>
          </a:p>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To explore the relationship between Body Mass Index (BMI) and fast food consumption.</a:t>
            </a:r>
          </a:p>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Examine how external influences like social media affect fast food choices.</a:t>
            </a:r>
          </a:p>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Understand how often people monitor their calorie\nutritional intake and its relationship with other factors.</a:t>
            </a:r>
          </a:p>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Foodborne illness and health impacts.</a:t>
            </a:r>
          </a:p>
          <a:p>
            <a:pPr marL="742950" indent="-742950" algn="l">
              <a:lnSpc>
                <a:spcPct val="150000"/>
              </a:lnSpc>
              <a:buClr>
                <a:srgbClr val="002060"/>
              </a:buClr>
              <a:buFont typeface="+mj-lt"/>
              <a:buAutoNum type="arabicPeriod"/>
            </a:pPr>
            <a:r>
              <a:rPr lang="en-US" sz="1600" b="1" dirty="0">
                <a:solidFill>
                  <a:schemeClr val="bg1">
                    <a:lumMod val="95000"/>
                    <a:lumOff val="5000"/>
                  </a:schemeClr>
                </a:solidFill>
                <a:latin typeface="Arial" panose="020B0604020202020204" pitchFamily="34" charset="0"/>
                <a:cs typeface="Arial" panose="020B0604020202020204" pitchFamily="34" charset="0"/>
              </a:rPr>
              <a:t>Consumer satisfaction with fast food quality.</a:t>
            </a:r>
          </a:p>
          <a:p>
            <a:pPr marL="742950" indent="-742950" algn="l">
              <a:lnSpc>
                <a:spcPct val="150000"/>
              </a:lnSpc>
              <a:buClr>
                <a:srgbClr val="002060"/>
              </a:buClr>
              <a:buFont typeface="+mj-lt"/>
              <a:buAutoNum type="arabicPeriod"/>
            </a:pPr>
            <a:endParaRPr lang="en-US" sz="1600" b="1" dirty="0">
              <a:solidFill>
                <a:schemeClr val="bg1">
                  <a:lumMod val="95000"/>
                  <a:lumOff val="5000"/>
                </a:schemeClr>
              </a:solidFill>
              <a:latin typeface="Arial" panose="020B0604020202020204" pitchFamily="34" charset="0"/>
              <a:cs typeface="Arial" panose="020B0604020202020204" pitchFamily="34" charset="0"/>
            </a:endParaRPr>
          </a:p>
          <a:p>
            <a:pPr algn="l">
              <a:lnSpc>
                <a:spcPct val="150000"/>
              </a:lnSpc>
              <a:buClr>
                <a:srgbClr val="002060"/>
              </a:buClr>
            </a:pPr>
            <a:endParaRPr lang="en-US" sz="1600" b="1" dirty="0">
              <a:solidFill>
                <a:schemeClr val="bg1">
                  <a:lumMod val="95000"/>
                  <a:lumOff val="5000"/>
                </a:schemeClr>
              </a:solidFill>
              <a:latin typeface="Arial" panose="020B0604020202020204" pitchFamily="34" charset="0"/>
              <a:cs typeface="Arial" panose="020B0604020202020204" pitchFamily="34" charset="0"/>
            </a:endParaRPr>
          </a:p>
          <a:p>
            <a:pPr marL="342900" indent="-342900" algn="l">
              <a:buClr>
                <a:srgbClr val="002060"/>
              </a:buClr>
              <a:buFont typeface="Wingdings" panose="05000000000000000000" pitchFamily="2" charset="2"/>
              <a:buChar char="Ø"/>
            </a:pPr>
            <a:endParaRPr lang="en-US" sz="1600" b="1" dirty="0">
              <a:solidFill>
                <a:schemeClr val="bg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958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63C483-7B00-EA84-ACCB-D9D81C1A5835}"/>
              </a:ext>
            </a:extLst>
          </p:cNvPr>
          <p:cNvSpPr>
            <a:spLocks noGrp="1"/>
          </p:cNvSpPr>
          <p:nvPr>
            <p:ph type="subTitle" idx="1"/>
          </p:nvPr>
        </p:nvSpPr>
        <p:spPr>
          <a:xfrm>
            <a:off x="565057" y="757290"/>
            <a:ext cx="8381515" cy="1861220"/>
          </a:xfrm>
        </p:spPr>
        <p:txBody>
          <a:bodyPr/>
          <a:lstStyle/>
          <a:p>
            <a:pPr algn="l">
              <a:buNone/>
            </a:pPr>
            <a:r>
              <a:rPr lang="en-US" sz="1800" b="1" u="sng" dirty="0">
                <a:solidFill>
                  <a:schemeClr val="bg1"/>
                </a:solidFill>
                <a:latin typeface="Arial" panose="020B0604020202020204" pitchFamily="34" charset="0"/>
                <a:cs typeface="Arial" panose="020B0604020202020204" pitchFamily="34" charset="0"/>
              </a:rPr>
              <a:t>Statistical Significance (P-Values)</a:t>
            </a:r>
            <a:endParaRPr lang="en-US" sz="1800" u="sng" dirty="0">
              <a:solidFill>
                <a:schemeClr val="bg1"/>
              </a:solidFill>
              <a:latin typeface="Arial" panose="020B0604020202020204" pitchFamily="34" charset="0"/>
              <a:cs typeface="Arial" panose="020B0604020202020204" pitchFamily="34" charset="0"/>
            </a:endParaRPr>
          </a:p>
          <a:p>
            <a:pPr marL="285750" indent="-285750" algn="l">
              <a:buClr>
                <a:schemeClr val="accent3">
                  <a:lumMod val="50000"/>
                </a:schemeClr>
              </a:buClr>
              <a:buFont typeface="Courier New" panose="02070309020205020404" pitchFamily="49" charset="0"/>
              <a:buChar char="o"/>
            </a:pPr>
            <a:r>
              <a:rPr lang="en-US" sz="1800" b="1" dirty="0">
                <a:solidFill>
                  <a:schemeClr val="accent5">
                    <a:lumMod val="50000"/>
                  </a:schemeClr>
                </a:solidFill>
                <a:latin typeface="Arial" panose="020B0604020202020204" pitchFamily="34" charset="0"/>
                <a:cs typeface="Arial" panose="020B0604020202020204" pitchFamily="34" charset="0"/>
              </a:rPr>
              <a:t>Taste (p = 5.79e-08)</a:t>
            </a:r>
            <a:r>
              <a:rPr lang="en-US" sz="1800" dirty="0">
                <a:solidFill>
                  <a:schemeClr val="accent5">
                    <a:lumMod val="50000"/>
                  </a:schemeClr>
                </a:solidFill>
                <a:latin typeface="Arial" panose="020B0604020202020204" pitchFamily="34" charset="0"/>
                <a:cs typeface="Arial" panose="020B0604020202020204" pitchFamily="34" charset="0"/>
              </a:rPr>
              <a:t> and </a:t>
            </a:r>
            <a:r>
              <a:rPr lang="en-US" sz="1800" b="1" dirty="0">
                <a:solidFill>
                  <a:schemeClr val="accent5">
                    <a:lumMod val="50000"/>
                  </a:schemeClr>
                </a:solidFill>
                <a:latin typeface="Arial" panose="020B0604020202020204" pitchFamily="34" charset="0"/>
                <a:cs typeface="Arial" panose="020B0604020202020204" pitchFamily="34" charset="0"/>
              </a:rPr>
              <a:t>Easily Available (p = 0.001)</a:t>
            </a:r>
            <a:r>
              <a:rPr lang="en-US" sz="1800" dirty="0">
                <a:solidFill>
                  <a:schemeClr val="accent5">
                    <a:lumMod val="50000"/>
                  </a:schemeClr>
                </a:solidFill>
                <a:latin typeface="Arial" panose="020B0604020202020204" pitchFamily="34" charset="0"/>
                <a:cs typeface="Arial" panose="020B0604020202020204" pitchFamily="34" charset="0"/>
              </a:rPr>
              <a:t> are highly significant.</a:t>
            </a:r>
          </a:p>
          <a:p>
            <a:pPr marL="285750" indent="-285750" algn="l">
              <a:buClr>
                <a:schemeClr val="accent3">
                  <a:lumMod val="50000"/>
                </a:schemeClr>
              </a:buClr>
              <a:buFont typeface="Courier New" panose="02070309020205020404" pitchFamily="49" charset="0"/>
              <a:buChar char="o"/>
            </a:pPr>
            <a:r>
              <a:rPr lang="en-US" sz="1800" dirty="0">
                <a:solidFill>
                  <a:schemeClr val="accent5">
                    <a:lumMod val="50000"/>
                  </a:schemeClr>
                </a:solidFill>
                <a:latin typeface="Arial" panose="020B0604020202020204" pitchFamily="34" charset="0"/>
                <a:cs typeface="Arial" panose="020B0604020202020204" pitchFamily="34" charset="0"/>
              </a:rPr>
              <a:t>Urban consumers show significant preference differences (p &lt; 0.05).</a:t>
            </a:r>
          </a:p>
          <a:p>
            <a:endParaRPr lang="en-IN" dirty="0"/>
          </a:p>
        </p:txBody>
      </p:sp>
      <p:sp>
        <p:nvSpPr>
          <p:cNvPr id="4" name="TextBox 3">
            <a:extLst>
              <a:ext uri="{FF2B5EF4-FFF2-40B4-BE49-F238E27FC236}">
                <a16:creationId xmlns:a16="http://schemas.microsoft.com/office/drawing/2014/main" id="{206184EA-745F-2543-3E27-162439EDB232}"/>
              </a:ext>
            </a:extLst>
          </p:cNvPr>
          <p:cNvSpPr txBox="1"/>
          <p:nvPr/>
        </p:nvSpPr>
        <p:spPr>
          <a:xfrm>
            <a:off x="565058" y="2504209"/>
            <a:ext cx="7238515" cy="283154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None/>
            </a:pPr>
            <a:r>
              <a:rPr lang="en-US" sz="2000" b="1" u="sng" dirty="0">
                <a:solidFill>
                  <a:schemeClr val="bg1"/>
                </a:solidFill>
                <a:latin typeface="Arial" panose="020B0604020202020204" pitchFamily="34" charset="0"/>
                <a:cs typeface="Arial" panose="020B0604020202020204" pitchFamily="34" charset="0"/>
              </a:rPr>
              <a:t>Key Insights</a:t>
            </a:r>
          </a:p>
          <a:p>
            <a:pPr>
              <a:buNone/>
            </a:pPr>
            <a:endParaRPr lang="en-US" sz="2000" u="sng" dirty="0">
              <a:solidFill>
                <a:srgbClr val="C00000"/>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Taste is the dominant factor in product choice.</a:t>
            </a:r>
          </a:p>
          <a:p>
            <a:pPr>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Higher-income groups prioritize factors other than cost.</a:t>
            </a:r>
          </a:p>
          <a:p>
            <a:pPr>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Urban &amp; semi-urban consumers are less influenced by cost and habit.</a:t>
            </a:r>
          </a:p>
          <a:p>
            <a:pPr>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Males are more influenced by "Habit" than females.</a:t>
            </a:r>
          </a:p>
          <a:p>
            <a:pPr>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Young adults (21-30 years) care less about cost.</a:t>
            </a:r>
          </a:p>
          <a:p>
            <a:endParaRPr lang="en-IN" dirty="0"/>
          </a:p>
        </p:txBody>
      </p:sp>
    </p:spTree>
    <p:extLst>
      <p:ext uri="{BB962C8B-B14F-4D97-AF65-F5344CB8AC3E}">
        <p14:creationId xmlns:p14="http://schemas.microsoft.com/office/powerpoint/2010/main" val="352082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39AA-BF9E-FC45-C064-B846D00AD4A1}"/>
              </a:ext>
            </a:extLst>
          </p:cNvPr>
          <p:cNvSpPr>
            <a:spLocks noGrp="1"/>
          </p:cNvSpPr>
          <p:nvPr>
            <p:ph type="ctrTitle"/>
          </p:nvPr>
        </p:nvSpPr>
        <p:spPr>
          <a:xfrm>
            <a:off x="2098963" y="1485899"/>
            <a:ext cx="7751619" cy="862447"/>
          </a:xfrm>
        </p:spPr>
        <p:txBody>
          <a:bodyPr>
            <a:noAutofit/>
          </a:bodyPr>
          <a:lstStyle/>
          <a:p>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Reasons for Fast Food Consumption Among Different Categories(old age)</a:t>
            </a:r>
            <a:endParaRPr lang="en-IN" sz="2000" dirty="0">
              <a:solidFill>
                <a:schemeClr val="bg1"/>
              </a:solidFill>
            </a:endParaRPr>
          </a:p>
        </p:txBody>
      </p:sp>
      <p:sp>
        <p:nvSpPr>
          <p:cNvPr id="3" name="Subtitle 2">
            <a:extLst>
              <a:ext uri="{FF2B5EF4-FFF2-40B4-BE49-F238E27FC236}">
                <a16:creationId xmlns:a16="http://schemas.microsoft.com/office/drawing/2014/main" id="{D730A89A-AC84-AC71-74E5-A80E9279184A}"/>
              </a:ext>
            </a:extLst>
          </p:cNvPr>
          <p:cNvSpPr>
            <a:spLocks noGrp="1"/>
          </p:cNvSpPr>
          <p:nvPr>
            <p:ph type="subTitle" idx="1"/>
          </p:nvPr>
        </p:nvSpPr>
        <p:spPr>
          <a:xfrm>
            <a:off x="2456203" y="2648435"/>
            <a:ext cx="6801612" cy="1239894"/>
          </a:xfrm>
        </p:spPr>
        <p:txBody>
          <a:bodyPr>
            <a:normAutofit fontScale="25000" lnSpcReduction="20000"/>
          </a:bodyPr>
          <a:lstStyle/>
          <a:p>
            <a:pPr marL="857250" lvl="0" indent="-857250" algn="l">
              <a:lnSpc>
                <a:spcPct val="107000"/>
              </a:lnSpc>
              <a:spcAft>
                <a:spcPts val="800"/>
              </a:spcAft>
              <a:buClr>
                <a:schemeClr val="bg1"/>
              </a:buClr>
              <a:buFont typeface="Wingdings" panose="05000000000000000000" pitchFamily="2" charset="2"/>
              <a:buChar char="Ø"/>
              <a:tabLst>
                <a:tab pos="457200" algn="l"/>
              </a:tabLst>
            </a:pPr>
            <a:r>
              <a:rPr lang="en-IN" sz="64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Factor Analysis</a:t>
            </a:r>
            <a:r>
              <a:rPr lang="en-IN" sz="6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IN" sz="64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To identify underlying patterns in motivations for consumption</a:t>
            </a:r>
          </a:p>
          <a:p>
            <a:pPr marL="857250" lvl="0" indent="-857250" algn="l">
              <a:lnSpc>
                <a:spcPct val="107000"/>
              </a:lnSpc>
              <a:spcAft>
                <a:spcPts val="800"/>
              </a:spcAft>
              <a:buClr>
                <a:schemeClr val="bg1"/>
              </a:buClr>
              <a:buFont typeface="Wingdings" panose="05000000000000000000" pitchFamily="2" charset="2"/>
              <a:buChar char="Ø"/>
              <a:tabLst>
                <a:tab pos="457200" algn="l"/>
              </a:tabLst>
            </a:pPr>
            <a:r>
              <a:rPr lang="en-IN" sz="64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Multiple Correspondence Analysis (MCA)</a:t>
            </a:r>
            <a:r>
              <a:rPr lang="en-IN" sz="6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 </a:t>
            </a:r>
            <a:r>
              <a:rPr lang="en-IN" sz="64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To visualize associations between categorical variables like: </a:t>
            </a:r>
          </a:p>
          <a:p>
            <a:pPr lvl="1" algn="l">
              <a:lnSpc>
                <a:spcPct val="107000"/>
              </a:lnSpc>
              <a:spcAft>
                <a:spcPts val="800"/>
              </a:spcAft>
              <a:buClr>
                <a:srgbClr val="990000"/>
              </a:buClr>
              <a:buSzPts val="1000"/>
              <a:tabLst>
                <a:tab pos="914400" algn="l"/>
              </a:tabLst>
            </a:pPr>
            <a:r>
              <a:rPr lang="en-IN" sz="64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Motivations for consumption and demographic variables.</a:t>
            </a:r>
          </a:p>
          <a:p>
            <a:pPr marL="857250" lvl="0" indent="-857250" algn="l">
              <a:lnSpc>
                <a:spcPct val="107000"/>
              </a:lnSpc>
              <a:spcAft>
                <a:spcPts val="800"/>
              </a:spcAft>
              <a:buClr>
                <a:schemeClr val="bg1"/>
              </a:buClr>
              <a:buFont typeface="Wingdings" panose="05000000000000000000" pitchFamily="2" charset="2"/>
              <a:buChar char="Ø"/>
              <a:tabLst>
                <a:tab pos="457200" algn="l"/>
              </a:tabLst>
            </a:pPr>
            <a:r>
              <a:rPr lang="en-IN" sz="64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Chi-square tests</a:t>
            </a:r>
            <a:r>
              <a:rPr lang="en-IN" sz="6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IN" sz="6400"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 </a:t>
            </a:r>
            <a:r>
              <a:rPr lang="en-IN" sz="64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To determine if specific reasons for consumption (taste, socializing, convenience) are significantly associated with demographic variables</a:t>
            </a:r>
          </a:p>
          <a:p>
            <a:endParaRPr lang="en-IN" dirty="0"/>
          </a:p>
        </p:txBody>
      </p:sp>
    </p:spTree>
    <p:extLst>
      <p:ext uri="{BB962C8B-B14F-4D97-AF65-F5344CB8AC3E}">
        <p14:creationId xmlns:p14="http://schemas.microsoft.com/office/powerpoint/2010/main" val="1940856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F1C1-B219-F2F2-E479-D8548F2B2F93}"/>
              </a:ext>
            </a:extLst>
          </p:cNvPr>
          <p:cNvSpPr>
            <a:spLocks noGrp="1"/>
          </p:cNvSpPr>
          <p:nvPr>
            <p:ph type="ctrTitle"/>
          </p:nvPr>
        </p:nvSpPr>
        <p:spPr>
          <a:xfrm>
            <a:off x="3960668" y="246216"/>
            <a:ext cx="4270664" cy="616229"/>
          </a:xfrm>
        </p:spPr>
        <p:txBody>
          <a:bodyPr>
            <a:normAutofit fontScale="90000"/>
          </a:bodyPr>
          <a:lstStyle/>
          <a:p>
            <a:r>
              <a:rPr lang="en-IN" sz="2800" b="1" kern="100" dirty="0">
                <a:solidFill>
                  <a:schemeClr val="bg1"/>
                </a:solidFill>
                <a:effectLst/>
                <a:latin typeface="Goudy Old Style" panose="02020502050305020303" pitchFamily="18" charset="0"/>
                <a:ea typeface="Calibri" panose="020F0502020204030204" pitchFamily="34" charset="0"/>
                <a:cs typeface="Arial" panose="020B0604020202020204" pitchFamily="34" charset="0"/>
              </a:rPr>
              <a:t>Factor Analysis</a:t>
            </a:r>
            <a:endParaRPr lang="en-IN" sz="2800" dirty="0">
              <a:solidFill>
                <a:schemeClr val="bg1"/>
              </a:solidFill>
              <a:latin typeface="Goudy Old Style" panose="02020502050305020303" pitchFamily="18" charset="0"/>
            </a:endParaRPr>
          </a:p>
        </p:txBody>
      </p:sp>
      <p:sp>
        <p:nvSpPr>
          <p:cNvPr id="4" name="Text Placeholder 3">
            <a:extLst>
              <a:ext uri="{FF2B5EF4-FFF2-40B4-BE49-F238E27FC236}">
                <a16:creationId xmlns:a16="http://schemas.microsoft.com/office/drawing/2014/main" id="{926A799B-6F8B-DF93-A044-1A1E880BD39A}"/>
              </a:ext>
            </a:extLst>
          </p:cNvPr>
          <p:cNvSpPr>
            <a:spLocks noGrp="1"/>
          </p:cNvSpPr>
          <p:nvPr>
            <p:ph type="subTitle" idx="1"/>
          </p:nvPr>
        </p:nvSpPr>
        <p:spPr>
          <a:xfrm>
            <a:off x="824829" y="935854"/>
            <a:ext cx="10709079" cy="749392"/>
          </a:xfrm>
        </p:spPr>
        <p:txBody>
          <a:bodyPr/>
          <a:lstStyle/>
          <a:p>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Factor Analysis was conducted to identify the underlying motivational factors driving fast food consumption among different categories.</a:t>
            </a:r>
            <a:endParaRPr lang="en-IN" dirty="0">
              <a:solidFill>
                <a:schemeClr val="accent5">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C051B6C-CE23-AB79-4C74-AF4CF9BF46F6}"/>
              </a:ext>
            </a:extLst>
          </p:cNvPr>
          <p:cNvPicPr>
            <a:picLocks noChangeAspect="1"/>
          </p:cNvPicPr>
          <p:nvPr/>
        </p:nvPicPr>
        <p:blipFill>
          <a:blip r:embed="rId2"/>
          <a:stretch>
            <a:fillRect/>
          </a:stretch>
        </p:blipFill>
        <p:spPr>
          <a:xfrm>
            <a:off x="5916706" y="1845979"/>
            <a:ext cx="5492512" cy="1981477"/>
          </a:xfrm>
          <a:prstGeom prst="rect">
            <a:avLst/>
          </a:prstGeom>
        </p:spPr>
      </p:pic>
      <p:sp>
        <p:nvSpPr>
          <p:cNvPr id="7" name="TextBox 6">
            <a:extLst>
              <a:ext uri="{FF2B5EF4-FFF2-40B4-BE49-F238E27FC236}">
                <a16:creationId xmlns:a16="http://schemas.microsoft.com/office/drawing/2014/main" id="{B2EBC771-3DE3-D71A-5A00-84909A69F920}"/>
              </a:ext>
            </a:extLst>
          </p:cNvPr>
          <p:cNvSpPr txBox="1"/>
          <p:nvPr/>
        </p:nvSpPr>
        <p:spPr>
          <a:xfrm>
            <a:off x="581891" y="2091164"/>
            <a:ext cx="5060372" cy="1200329"/>
          </a:xfrm>
          <a:prstGeom prst="rect">
            <a:avLst/>
          </a:prstGeom>
          <a:noFill/>
        </p:spPr>
        <p:txBody>
          <a:bodyPr wrap="square" rtlCol="0">
            <a:spAutoFit/>
          </a:bodyPr>
          <a:lstStyle/>
          <a:p>
            <a:pPr marL="285750" indent="-285750">
              <a:buFont typeface="Wingdings" panose="05000000000000000000" pitchFamily="2" charset="2"/>
              <a:buChar char="v"/>
            </a:pPr>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The </a:t>
            </a:r>
            <a:r>
              <a:rPr lang="en-IN" sz="1800" b="1"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Kaiser-Meyer-Olkin (KMO) Measure of Sampling Adequacy</a:t>
            </a:r>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was </a:t>
            </a:r>
            <a:r>
              <a:rPr lang="en-IN" sz="1800" b="1"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0.33</a:t>
            </a:r>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indicating that the dataset may not be highly suitable for factor analysis.</a:t>
            </a:r>
            <a:endParaRPr lang="en-IN" dirty="0">
              <a:solidFill>
                <a:schemeClr val="accent5">
                  <a:lumMod val="50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0741FE-5E10-1284-17BD-2E203C97E240}"/>
              </a:ext>
            </a:extLst>
          </p:cNvPr>
          <p:cNvPicPr>
            <a:picLocks noChangeAspect="1"/>
          </p:cNvPicPr>
          <p:nvPr/>
        </p:nvPicPr>
        <p:blipFill>
          <a:blip r:embed="rId3"/>
          <a:stretch>
            <a:fillRect/>
          </a:stretch>
        </p:blipFill>
        <p:spPr>
          <a:xfrm>
            <a:off x="5916706" y="4408155"/>
            <a:ext cx="5934903" cy="1105054"/>
          </a:xfrm>
          <a:prstGeom prst="rect">
            <a:avLst/>
          </a:prstGeom>
        </p:spPr>
      </p:pic>
      <p:sp>
        <p:nvSpPr>
          <p:cNvPr id="10" name="TextBox 9">
            <a:extLst>
              <a:ext uri="{FF2B5EF4-FFF2-40B4-BE49-F238E27FC236}">
                <a16:creationId xmlns:a16="http://schemas.microsoft.com/office/drawing/2014/main" id="{6ADD5F42-55CF-79AA-7DED-BAA04542C90B}"/>
              </a:ext>
            </a:extLst>
          </p:cNvPr>
          <p:cNvSpPr txBox="1"/>
          <p:nvPr/>
        </p:nvSpPr>
        <p:spPr>
          <a:xfrm>
            <a:off x="581890" y="4408155"/>
            <a:ext cx="5060371" cy="923330"/>
          </a:xfrm>
          <a:prstGeom prst="rect">
            <a:avLst/>
          </a:prstGeom>
          <a:noFill/>
        </p:spPr>
        <p:txBody>
          <a:bodyPr wrap="square" rtlCol="0">
            <a:spAutoFit/>
          </a:bodyPr>
          <a:lstStyle/>
          <a:p>
            <a:pPr marL="285750" indent="-285750">
              <a:buFont typeface="Wingdings" panose="05000000000000000000" pitchFamily="2" charset="2"/>
              <a:buChar char="v"/>
            </a:pPr>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Bartlett’s test was </a:t>
            </a:r>
            <a:r>
              <a:rPr lang="en-IN" sz="1800" b="1"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significant (p &lt; 0.001)</a:t>
            </a:r>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suggesting that the variables are correlated enough for factor extraction.</a:t>
            </a:r>
            <a:endParaRPr lang="en-IN" dirty="0">
              <a:solidFill>
                <a:schemeClr val="accent5">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7265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2053198-937E-EDFD-8221-6D49F9EAD59B}"/>
              </a:ext>
            </a:extLst>
          </p:cNvPr>
          <p:cNvSpPr>
            <a:spLocks noGrp="1"/>
          </p:cNvSpPr>
          <p:nvPr>
            <p:ph type="subTitle" idx="1"/>
          </p:nvPr>
        </p:nvSpPr>
        <p:spPr>
          <a:xfrm>
            <a:off x="-41323" y="194686"/>
            <a:ext cx="6254844" cy="1239894"/>
          </a:xfrm>
        </p:spPr>
        <p:txBody>
          <a:bodyPr>
            <a:normAutofit/>
          </a:bodyPr>
          <a:lstStyle/>
          <a:p>
            <a:r>
              <a:rPr lang="en-IN"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Using </a:t>
            </a:r>
            <a:r>
              <a:rPr lang="en-IN" sz="18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Maximum Likelihood Estimation (ML) with Varimax Rotation</a:t>
            </a:r>
            <a:r>
              <a:rPr lang="en-IN"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three key factors were identified:</a:t>
            </a:r>
          </a:p>
          <a:p>
            <a:endParaRPr lang="en-IN"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0" name="Content Placeholder 9">
            <a:extLst>
              <a:ext uri="{FF2B5EF4-FFF2-40B4-BE49-F238E27FC236}">
                <a16:creationId xmlns:a16="http://schemas.microsoft.com/office/drawing/2014/main" id="{F91050E8-1EFC-74AB-C21C-2CFBB7F4BAD9}"/>
              </a:ext>
            </a:extLst>
          </p:cNvPr>
          <p:cNvPicPr>
            <a:picLocks noGrp="1" noChangeAspect="1"/>
          </p:cNvPicPr>
          <p:nvPr>
            <p:ph idx="4294967295"/>
          </p:nvPr>
        </p:nvPicPr>
        <p:blipFill>
          <a:blip r:embed="rId2"/>
          <a:stretch>
            <a:fillRect/>
          </a:stretch>
        </p:blipFill>
        <p:spPr>
          <a:xfrm>
            <a:off x="6096000" y="392113"/>
            <a:ext cx="5675312" cy="3036887"/>
          </a:xfrm>
          <a:solidFill>
            <a:schemeClr val="bg2">
              <a:lumMod val="40000"/>
              <a:lumOff val="60000"/>
            </a:schemeClr>
          </a:solidFill>
        </p:spPr>
      </p:pic>
      <p:sp>
        <p:nvSpPr>
          <p:cNvPr id="7" name="TextBox 6">
            <a:extLst>
              <a:ext uri="{FF2B5EF4-FFF2-40B4-BE49-F238E27FC236}">
                <a16:creationId xmlns:a16="http://schemas.microsoft.com/office/drawing/2014/main" id="{C95C3792-0F82-08D9-6222-2B2817145635}"/>
              </a:ext>
            </a:extLst>
          </p:cNvPr>
          <p:cNvSpPr txBox="1"/>
          <p:nvPr/>
        </p:nvSpPr>
        <p:spPr>
          <a:xfrm>
            <a:off x="270162" y="955963"/>
            <a:ext cx="5825837" cy="3356112"/>
          </a:xfrm>
          <a:prstGeom prst="rect">
            <a:avLst/>
          </a:prstGeom>
          <a:noFill/>
        </p:spPr>
        <p:txBody>
          <a:bodyPr wrap="square" rtlCol="0">
            <a:spAutoFit/>
          </a:bodyPr>
          <a:lstStyle/>
          <a:p>
            <a:pPr>
              <a:lnSpc>
                <a:spcPct val="107000"/>
              </a:lnSpc>
              <a:spcAft>
                <a:spcPts val="800"/>
              </a:spcAft>
              <a:buNone/>
            </a:pPr>
            <a:r>
              <a:rPr lang="en-IN" sz="16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Social and Emotional Influence (Factor 1 - ML1)</a:t>
            </a:r>
            <a:endParaRPr lang="en-IN" sz="16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High positive loading on</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Socializing (0.950)</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 Social interactions are a strong motivation for consuming fast food.</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Taste (-0.624)</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 Interestingly, taste has a negative loading, suggesting that those motivated by socializing may not prioritize taste.</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1600" b="1" kern="100" dirty="0">
              <a:solidFill>
                <a:schemeClr val="accent5">
                  <a:lumMod val="50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SzPts val="1000"/>
              <a:tabLst>
                <a:tab pos="914400" algn="l"/>
              </a:tabLst>
            </a:pP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
        <p:nvSpPr>
          <p:cNvPr id="8" name="TextBox 7">
            <a:extLst>
              <a:ext uri="{FF2B5EF4-FFF2-40B4-BE49-F238E27FC236}">
                <a16:creationId xmlns:a16="http://schemas.microsoft.com/office/drawing/2014/main" id="{62A4A186-8529-6D77-CB59-3ACCA80392F0}"/>
              </a:ext>
            </a:extLst>
          </p:cNvPr>
          <p:cNvSpPr txBox="1"/>
          <p:nvPr/>
        </p:nvSpPr>
        <p:spPr>
          <a:xfrm>
            <a:off x="270162" y="3111746"/>
            <a:ext cx="5715001" cy="1200329"/>
          </a:xfrm>
          <a:prstGeom prst="rect">
            <a:avLst/>
          </a:prstGeom>
          <a:noFill/>
        </p:spPr>
        <p:txBody>
          <a:bodyPr wrap="square" rtlCol="0">
            <a:spAutoFit/>
          </a:bodyPr>
          <a:lstStyle/>
          <a:p>
            <a:r>
              <a:rPr lang="en-IN" sz="1800" b="1" u="sng"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Interpretation</a:t>
            </a:r>
            <a:r>
              <a:rPr lang="en-IN" sz="1800" u="sng"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Individuals who consume fast food for </a:t>
            </a:r>
            <a:r>
              <a:rPr lang="en-IN" sz="18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social reasons (gatherings, events, peer influence)</a:t>
            </a:r>
            <a:r>
              <a:rPr lang="en-IN"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are strongly represented in this factor.</a:t>
            </a:r>
          </a:p>
          <a:p>
            <a:endParaRPr lang="en-IN" dirty="0"/>
          </a:p>
        </p:txBody>
      </p:sp>
      <p:sp>
        <p:nvSpPr>
          <p:cNvPr id="12" name="TextBox 11">
            <a:extLst>
              <a:ext uri="{FF2B5EF4-FFF2-40B4-BE49-F238E27FC236}">
                <a16:creationId xmlns:a16="http://schemas.microsoft.com/office/drawing/2014/main" id="{5E1AB93B-418A-C71D-A1CE-DB41FEFFC19B}"/>
              </a:ext>
            </a:extLst>
          </p:cNvPr>
          <p:cNvSpPr txBox="1"/>
          <p:nvPr/>
        </p:nvSpPr>
        <p:spPr>
          <a:xfrm>
            <a:off x="270161" y="4330517"/>
            <a:ext cx="5825838" cy="1658724"/>
          </a:xfrm>
          <a:prstGeom prst="rect">
            <a:avLst/>
          </a:prstGeom>
          <a:noFill/>
        </p:spPr>
        <p:txBody>
          <a:bodyPr wrap="square" rtlCol="0">
            <a:spAutoFit/>
          </a:bodyPr>
          <a:lstStyle/>
          <a:p>
            <a:pPr>
              <a:lnSpc>
                <a:spcPct val="107000"/>
              </a:lnSpc>
              <a:spcAft>
                <a:spcPts val="800"/>
              </a:spcAft>
              <a:buNone/>
            </a:pPr>
            <a:r>
              <a:rPr lang="en-IN" sz="16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Brand and Habitual Preference (Factor 2 - ML2)</a:t>
            </a:r>
            <a:endParaRPr lang="en-IN" sz="16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chemeClr val="bg1"/>
                </a:solidFill>
                <a:latin typeface="Arial" panose="020B0604020202020204" pitchFamily="34" charset="0"/>
              </a:rPr>
              <a:t>Positive loading 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Brand value (0.7): Strong positive influence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Habit (0.6): Moderate influence </a:t>
            </a:r>
          </a:p>
          <a:p>
            <a:endParaRPr lang="en-IN" dirty="0"/>
          </a:p>
        </p:txBody>
      </p:sp>
      <p:sp>
        <p:nvSpPr>
          <p:cNvPr id="13" name="TextBox 12">
            <a:extLst>
              <a:ext uri="{FF2B5EF4-FFF2-40B4-BE49-F238E27FC236}">
                <a16:creationId xmlns:a16="http://schemas.microsoft.com/office/drawing/2014/main" id="{A5DD0919-3D2B-4BF9-D88E-3CDC5E9C5523}"/>
              </a:ext>
            </a:extLst>
          </p:cNvPr>
          <p:cNvSpPr txBox="1"/>
          <p:nvPr/>
        </p:nvSpPr>
        <p:spPr>
          <a:xfrm>
            <a:off x="6411191" y="3626427"/>
            <a:ext cx="5360121" cy="3265830"/>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Negative loading on</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Nothing (-0.522)</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 Suggests that individuals motivated by taste and habit </a:t>
            </a: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do not</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consume fast food for no specific reason.</a:t>
            </a:r>
          </a:p>
          <a:p>
            <a:pPr marL="0" marR="0" lvl="0" indent="0" algn="l" defTabSz="914400" rtl="0" eaLnBrk="0" fontAlgn="base" latinLnBrk="0" hangingPunct="0">
              <a:lnSpc>
                <a:spcPct val="100000"/>
              </a:lnSpc>
              <a:spcBef>
                <a:spcPct val="0"/>
              </a:spcBef>
              <a:spcAft>
                <a:spcPct val="0"/>
              </a:spcAft>
              <a:buClrTx/>
              <a:buSzTx/>
              <a:tabLst/>
            </a:pPr>
            <a:r>
              <a:rPr lang="en-IN" sz="16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Interpretation</a:t>
            </a:r>
            <a:r>
              <a:rPr lang="en-IN" sz="16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This factor indicates that brand perception and established habits play a significant role in consumption decisions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The negative loading for "Nothing" suggests that purposeful choice is important </a:t>
            </a:r>
          </a:p>
          <a:p>
            <a:pPr lvl="0">
              <a:lnSpc>
                <a:spcPct val="107000"/>
              </a:lnSpc>
              <a:spcAft>
                <a:spcPts val="800"/>
              </a:spcAft>
              <a:buSzPts val="1000"/>
              <a:tabLst>
                <a:tab pos="457200" algn="l"/>
              </a:tabLst>
            </a:pPr>
            <a:endParaRPr lang="en-IN" dirty="0"/>
          </a:p>
        </p:txBody>
      </p:sp>
    </p:spTree>
    <p:extLst>
      <p:ext uri="{BB962C8B-B14F-4D97-AF65-F5344CB8AC3E}">
        <p14:creationId xmlns:p14="http://schemas.microsoft.com/office/powerpoint/2010/main" val="4017887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A106D9C-93E8-19F4-ECD3-BD642612BB82}"/>
              </a:ext>
            </a:extLst>
          </p:cNvPr>
          <p:cNvSpPr>
            <a:spLocks noGrp="1"/>
          </p:cNvSpPr>
          <p:nvPr>
            <p:ph type="subTitle" idx="1"/>
          </p:nvPr>
        </p:nvSpPr>
        <p:spPr>
          <a:xfrm>
            <a:off x="793657" y="1027453"/>
            <a:ext cx="10262270" cy="2993829"/>
          </a:xfrm>
        </p:spPr>
        <p:style>
          <a:lnRef idx="2">
            <a:schemeClr val="dk1"/>
          </a:lnRef>
          <a:fillRef idx="1">
            <a:schemeClr val="lt1"/>
          </a:fillRef>
          <a:effectRef idx="0">
            <a:schemeClr val="dk1"/>
          </a:effectRef>
          <a:fontRef idx="minor">
            <a:schemeClr val="dk1"/>
          </a:fontRef>
        </p:style>
        <p:txBody>
          <a:bodyPr/>
          <a:lstStyle/>
          <a:p>
            <a:pPr algn="l">
              <a:lnSpc>
                <a:spcPct val="107000"/>
              </a:lnSpc>
              <a:spcAft>
                <a:spcPts val="800"/>
              </a:spcAft>
              <a:buNone/>
            </a:pPr>
            <a:r>
              <a:rPr lang="en-IN" sz="11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Convenience and Promotions (Factor 3 - ML3)</a:t>
            </a:r>
            <a:endParaRPr lang="en-IN" sz="18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High positive loading on</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t>
            </a:r>
          </a:p>
          <a:p>
            <a:pPr marL="742950" lvl="1" indent="-285750" algn="l">
              <a:lnSpc>
                <a:spcPct val="107000"/>
              </a:lnSpc>
              <a:spcAft>
                <a:spcPts val="800"/>
              </a:spcAft>
              <a:buSzPts val="1000"/>
              <a:buFont typeface="Courier New" panose="02070309020205020404" pitchFamily="49" charset="0"/>
              <a:buChar char="o"/>
              <a:tabLst>
                <a:tab pos="914400" algn="l"/>
              </a:tabLst>
            </a:pP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Easily Available (0.610)</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 Accessibility is a significant motivator.</a:t>
            </a:r>
          </a:p>
          <a:p>
            <a:pPr marL="742950" lvl="1" indent="-285750" algn="l">
              <a:lnSpc>
                <a:spcPct val="107000"/>
              </a:lnSpc>
              <a:spcAft>
                <a:spcPts val="800"/>
              </a:spcAft>
              <a:buSzPts val="1000"/>
              <a:buFont typeface="Courier New" panose="02070309020205020404" pitchFamily="49" charset="0"/>
              <a:buChar char="o"/>
              <a:tabLst>
                <a:tab pos="914400" algn="l"/>
              </a:tabLst>
            </a:pP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Social Media Influence (0.499)</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 Social media plays a role in decision-making.</a:t>
            </a:r>
          </a:p>
          <a:p>
            <a:pPr lvl="0" algn="l">
              <a:lnSpc>
                <a:spcPct val="107000"/>
              </a:lnSpc>
              <a:spcAft>
                <a:spcPts val="800"/>
              </a:spcAft>
              <a:buSzPts val="1000"/>
              <a:tabLst>
                <a:tab pos="457200" algn="l"/>
              </a:tabLst>
            </a:pPr>
            <a:r>
              <a:rPr lang="en-IN" sz="18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Interpretation</a:t>
            </a:r>
            <a:r>
              <a:rPr lang="en-IN" sz="18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a:t>
            </a:r>
            <a:r>
              <a:rPr lang="en-IN" sz="1800"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 </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This factor represents </a:t>
            </a: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convenience-driven consumers</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who prefer fast food because it is </a:t>
            </a: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readily available</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and influenced by </a:t>
            </a: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social media promotions</a:t>
            </a:r>
            <a:r>
              <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t>
            </a:r>
          </a:p>
          <a:p>
            <a:endParaRPr lang="en-IN" dirty="0"/>
          </a:p>
        </p:txBody>
      </p:sp>
      <p:sp>
        <p:nvSpPr>
          <p:cNvPr id="4" name="TextBox 3">
            <a:extLst>
              <a:ext uri="{FF2B5EF4-FFF2-40B4-BE49-F238E27FC236}">
                <a16:creationId xmlns:a16="http://schemas.microsoft.com/office/drawing/2014/main" id="{AFAA6C8D-F3C7-FCA6-18F6-9729EC65A6CC}"/>
              </a:ext>
            </a:extLst>
          </p:cNvPr>
          <p:cNvSpPr txBox="1"/>
          <p:nvPr/>
        </p:nvSpPr>
        <p:spPr>
          <a:xfrm>
            <a:off x="793657" y="4366941"/>
            <a:ext cx="10262270" cy="1463606"/>
          </a:xfrm>
          <a:prstGeom prst="rect">
            <a:avLst/>
          </a:prstGeom>
          <a:noFill/>
        </p:spPr>
        <p:txBody>
          <a:bodyPr wrap="square" rtlCol="0">
            <a:spAutoFit/>
          </a:bodyPr>
          <a:lstStyle/>
          <a:p>
            <a:pPr>
              <a:lnSpc>
                <a:spcPct val="107000"/>
              </a:lnSpc>
              <a:spcAft>
                <a:spcPts val="800"/>
              </a:spcAft>
              <a:buNone/>
            </a:pPr>
            <a:r>
              <a:rPr lang="en-IN" b="1" u="sng"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Conclusion:</a:t>
            </a:r>
            <a:endParaRPr lang="en-IN" u="sng"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Social interactions, taste &amp; habit, and convenience are the three primary motivations</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for fast food consumption in old age category.</a:t>
            </a:r>
          </a:p>
          <a:p>
            <a:endParaRPr lang="en-IN" dirty="0"/>
          </a:p>
        </p:txBody>
      </p:sp>
    </p:spTree>
    <p:extLst>
      <p:ext uri="{BB962C8B-B14F-4D97-AF65-F5344CB8AC3E}">
        <p14:creationId xmlns:p14="http://schemas.microsoft.com/office/powerpoint/2010/main" val="1021992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A2A7-682F-82A3-7ECC-760D0F972BFB}"/>
              </a:ext>
            </a:extLst>
          </p:cNvPr>
          <p:cNvSpPr>
            <a:spLocks noGrp="1"/>
          </p:cNvSpPr>
          <p:nvPr>
            <p:ph type="title"/>
          </p:nvPr>
        </p:nvSpPr>
        <p:spPr>
          <a:xfrm>
            <a:off x="267808" y="217602"/>
            <a:ext cx="5672328" cy="750972"/>
          </a:xfrm>
        </p:spPr>
        <p:txBody>
          <a:bodyPr>
            <a:normAutofit fontScale="90000"/>
          </a:bodyPr>
          <a:lstStyle/>
          <a:p>
            <a:r>
              <a:rPr lang="en-IN" sz="2800" b="1" kern="100" dirty="0">
                <a:solidFill>
                  <a:schemeClr val="tx1"/>
                </a:solidFill>
                <a:effectLst/>
                <a:latin typeface="Goudy Old Style" panose="02020502050305020303" pitchFamily="18" charset="0"/>
                <a:ea typeface="Calibri" panose="020F0502020204030204" pitchFamily="34" charset="0"/>
                <a:cs typeface="Arial" panose="020B0604020202020204" pitchFamily="34" charset="0"/>
              </a:rPr>
              <a:t>Multiple Correspondence Analysis (MCA)</a:t>
            </a:r>
            <a:endParaRPr lang="en-IN" sz="2800" dirty="0">
              <a:solidFill>
                <a:schemeClr val="tx1"/>
              </a:solidFill>
              <a:latin typeface="Goudy Old Style" panose="02020502050305020303" pitchFamily="18" charset="0"/>
            </a:endParaRPr>
          </a:p>
        </p:txBody>
      </p:sp>
      <p:pic>
        <p:nvPicPr>
          <p:cNvPr id="7" name="Content Placeholder 6">
            <a:extLst>
              <a:ext uri="{FF2B5EF4-FFF2-40B4-BE49-F238E27FC236}">
                <a16:creationId xmlns:a16="http://schemas.microsoft.com/office/drawing/2014/main" id="{0B64142A-11C6-29F6-319A-5E8C194A866B}"/>
              </a:ext>
            </a:extLst>
          </p:cNvPr>
          <p:cNvPicPr>
            <a:picLocks noGrp="1" noChangeAspect="1"/>
          </p:cNvPicPr>
          <p:nvPr>
            <p:ph idx="1"/>
          </p:nvPr>
        </p:nvPicPr>
        <p:blipFill>
          <a:blip r:embed="rId2"/>
          <a:stretch>
            <a:fillRect/>
          </a:stretch>
        </p:blipFill>
        <p:spPr>
          <a:xfrm>
            <a:off x="6292321" y="2072986"/>
            <a:ext cx="5631873" cy="2712027"/>
          </a:xfrm>
        </p:spPr>
      </p:pic>
      <p:sp>
        <p:nvSpPr>
          <p:cNvPr id="5" name="Text Placeholder 4">
            <a:extLst>
              <a:ext uri="{FF2B5EF4-FFF2-40B4-BE49-F238E27FC236}">
                <a16:creationId xmlns:a16="http://schemas.microsoft.com/office/drawing/2014/main" id="{7E115E91-6CE1-E2A2-1AEB-13660D3D383F}"/>
              </a:ext>
            </a:extLst>
          </p:cNvPr>
          <p:cNvSpPr>
            <a:spLocks noGrp="1"/>
          </p:cNvSpPr>
          <p:nvPr>
            <p:ph type="body" sz="half" idx="2"/>
          </p:nvPr>
        </p:nvSpPr>
        <p:spPr>
          <a:xfrm>
            <a:off x="169646" y="1387518"/>
            <a:ext cx="5828192" cy="1258855"/>
          </a:xfrm>
        </p:spPr>
        <p:txBody>
          <a:bodyPr/>
          <a:lstStyle/>
          <a:p>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This MCA results provide insights into the associations between categorical variables, particularly </a:t>
            </a:r>
            <a:r>
              <a:rPr lang="en-IN" sz="1800" b="1"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motivation factors</a:t>
            </a:r>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and </a:t>
            </a:r>
            <a:r>
              <a:rPr lang="en-IN" sz="1800" b="1"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demographic characteristics</a:t>
            </a:r>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of respondents</a:t>
            </a:r>
            <a:endParaRPr lang="en-IN" dirty="0">
              <a:solidFill>
                <a:schemeClr val="accent5">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55F122E-8D13-545A-170F-409E9412DE5A}"/>
              </a:ext>
            </a:extLst>
          </p:cNvPr>
          <p:cNvSpPr txBox="1"/>
          <p:nvPr/>
        </p:nvSpPr>
        <p:spPr>
          <a:xfrm>
            <a:off x="267806" y="3065317"/>
            <a:ext cx="5631873" cy="3150606"/>
          </a:xfrm>
          <a:prstGeom prst="rect">
            <a:avLst/>
          </a:prstGeom>
          <a:noFill/>
        </p:spPr>
        <p:txBody>
          <a:bodyPr wrap="square" rtlCol="0">
            <a:spAutoFit/>
          </a:bodyPr>
          <a:lstStyle/>
          <a:p>
            <a:pPr>
              <a:lnSpc>
                <a:spcPct val="107000"/>
              </a:lnSpc>
              <a:spcAft>
                <a:spcPts val="800"/>
              </a:spcAft>
              <a:buNone/>
            </a:pPr>
            <a:r>
              <a:rPr lang="en-IN" b="1" u="sng" kern="100" dirty="0">
                <a:solidFill>
                  <a:srgbClr val="C00000"/>
                </a:solidFill>
                <a:latin typeface="Arial" panose="020B0604020202020204" pitchFamily="34" charset="0"/>
                <a:ea typeface="Calibri" panose="020F0502020204030204" pitchFamily="34" charset="0"/>
                <a:cs typeface="Arial" panose="020B0604020202020204" pitchFamily="34" charset="0"/>
              </a:rPr>
              <a:t>Scree Plot Interpretation :</a:t>
            </a:r>
            <a:endParaRPr lang="en-IN" sz="18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Arial" panose="020B0604020202020204" pitchFamily="34" charset="0"/>
                <a:ea typeface="Calibri" panose="020F0502020204030204" pitchFamily="34" charset="0"/>
                <a:cs typeface="Arial" panose="020B0604020202020204" pitchFamily="34" charset="0"/>
              </a:rPr>
              <a:t>The </a:t>
            </a:r>
            <a:r>
              <a:rPr lang="en-IN" sz="1800" b="1" kern="100" dirty="0">
                <a:effectLst/>
                <a:latin typeface="Arial" panose="020B0604020202020204" pitchFamily="34" charset="0"/>
                <a:ea typeface="Calibri" panose="020F0502020204030204" pitchFamily="34" charset="0"/>
                <a:cs typeface="Arial" panose="020B0604020202020204" pitchFamily="34" charset="0"/>
              </a:rPr>
              <a:t>scree plot</a:t>
            </a:r>
            <a:r>
              <a:rPr lang="en-IN" sz="1800" kern="100" dirty="0">
                <a:effectLst/>
                <a:latin typeface="Arial" panose="020B0604020202020204" pitchFamily="34" charset="0"/>
                <a:ea typeface="Calibri" panose="020F0502020204030204" pitchFamily="34" charset="0"/>
                <a:cs typeface="Arial" panose="020B0604020202020204" pitchFamily="34" charset="0"/>
              </a:rPr>
              <a:t> indicates the percentage of variance explained by each dimension.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rial" panose="020B0604020202020204" pitchFamily="34" charset="0"/>
                <a:ea typeface="Calibri" panose="020F0502020204030204" pitchFamily="34" charset="0"/>
                <a:cs typeface="Arial" panose="020B0604020202020204" pitchFamily="34" charset="0"/>
              </a:rPr>
              <a:t>Dim1 (17.6%) and Dim2 (12.9%)</a:t>
            </a:r>
            <a:r>
              <a:rPr lang="en-IN" sz="1800" kern="100" dirty="0">
                <a:effectLst/>
                <a:latin typeface="Arial" panose="020B0604020202020204" pitchFamily="34" charset="0"/>
                <a:ea typeface="Calibri" panose="020F0502020204030204" pitchFamily="34" charset="0"/>
                <a:cs typeface="Arial" panose="020B0604020202020204" pitchFamily="34" charset="0"/>
              </a:rPr>
              <a:t> together account for </a:t>
            </a:r>
            <a:r>
              <a:rPr lang="en-IN" sz="1800" b="1" kern="100" dirty="0">
                <a:effectLst/>
                <a:latin typeface="Arial" panose="020B0604020202020204" pitchFamily="34" charset="0"/>
                <a:ea typeface="Calibri" panose="020F0502020204030204" pitchFamily="34" charset="0"/>
                <a:cs typeface="Arial" panose="020B0604020202020204" pitchFamily="34" charset="0"/>
              </a:rPr>
              <a:t>30.5%</a:t>
            </a:r>
            <a:r>
              <a:rPr lang="en-IN" sz="1800" kern="100" dirty="0">
                <a:effectLst/>
                <a:latin typeface="Arial" panose="020B0604020202020204" pitchFamily="34" charset="0"/>
                <a:ea typeface="Calibri" panose="020F0502020204030204" pitchFamily="34" charset="0"/>
                <a:cs typeface="Arial" panose="020B0604020202020204" pitchFamily="34" charset="0"/>
              </a:rPr>
              <a:t> of the variance in the dataset.</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Arial" panose="020B0604020202020204" pitchFamily="34" charset="0"/>
                <a:ea typeface="Calibri" panose="020F0502020204030204" pitchFamily="34" charset="0"/>
                <a:cs typeface="Arial" panose="020B0604020202020204" pitchFamily="34" charset="0"/>
              </a:rPr>
              <a:t>This suggests that while the first two dimensions capture a significant portion of the variability, additional dimensions may also be relevant.</a:t>
            </a:r>
          </a:p>
          <a:p>
            <a:endParaRPr lang="en-IN" dirty="0"/>
          </a:p>
        </p:txBody>
      </p:sp>
    </p:spTree>
    <p:extLst>
      <p:ext uri="{BB962C8B-B14F-4D97-AF65-F5344CB8AC3E}">
        <p14:creationId xmlns:p14="http://schemas.microsoft.com/office/powerpoint/2010/main" val="153399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0EAF330-EAF7-CFF8-4331-F759CC86EEB6}"/>
              </a:ext>
            </a:extLst>
          </p:cNvPr>
          <p:cNvPicPr>
            <a:picLocks noGrp="1" noChangeAspect="1"/>
          </p:cNvPicPr>
          <p:nvPr>
            <p:ph idx="1"/>
          </p:nvPr>
        </p:nvPicPr>
        <p:blipFill>
          <a:blip r:embed="rId2"/>
          <a:stretch>
            <a:fillRect/>
          </a:stretch>
        </p:blipFill>
        <p:spPr>
          <a:xfrm>
            <a:off x="6172200" y="374074"/>
            <a:ext cx="5579917" cy="3444264"/>
          </a:xfrm>
        </p:spPr>
      </p:pic>
      <p:sp>
        <p:nvSpPr>
          <p:cNvPr id="4" name="Text Placeholder 3">
            <a:extLst>
              <a:ext uri="{FF2B5EF4-FFF2-40B4-BE49-F238E27FC236}">
                <a16:creationId xmlns:a16="http://schemas.microsoft.com/office/drawing/2014/main" id="{0574E63E-D9AF-138F-75E2-1A9433BCA248}"/>
              </a:ext>
            </a:extLst>
          </p:cNvPr>
          <p:cNvSpPr>
            <a:spLocks noGrp="1"/>
          </p:cNvSpPr>
          <p:nvPr>
            <p:ph type="body" sz="half" idx="2"/>
          </p:nvPr>
        </p:nvSpPr>
        <p:spPr>
          <a:xfrm>
            <a:off x="197428" y="255052"/>
            <a:ext cx="5403272" cy="3444263"/>
          </a:xfrm>
        </p:spPr>
        <p:txBody>
          <a:bodyPr>
            <a:normAutofit lnSpcReduction="10000"/>
          </a:bodyPr>
          <a:lstStyle/>
          <a:p>
            <a:pPr algn="l">
              <a:lnSpc>
                <a:spcPct val="107000"/>
              </a:lnSpc>
              <a:spcAft>
                <a:spcPts val="800"/>
              </a:spcAft>
              <a:buNone/>
            </a:pPr>
            <a:r>
              <a:rPr lang="en-IN" sz="14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Biplot Interpretation (MCA Biplot)</a:t>
            </a:r>
            <a:endParaRPr lang="en-IN" sz="14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IN" sz="14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The </a:t>
            </a:r>
            <a:r>
              <a:rPr lang="en-IN" sz="14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biplot</a:t>
            </a:r>
            <a:r>
              <a:rPr lang="en-IN" sz="14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shows the relationship between different motivation factors and demographic variables.</a:t>
            </a:r>
          </a:p>
          <a:p>
            <a:pPr marL="742950" lvl="1" indent="-285750">
              <a:lnSpc>
                <a:spcPct val="107000"/>
              </a:lnSpc>
              <a:spcAft>
                <a:spcPts val="800"/>
              </a:spcAft>
              <a:buClr>
                <a:srgbClr val="C00000"/>
              </a:buClr>
              <a:buSzPts val="1000"/>
              <a:buFont typeface="Wingdings" panose="05000000000000000000" pitchFamily="2" charset="2"/>
              <a:buChar char="q"/>
              <a:tabLst>
                <a:tab pos="914400" algn="l"/>
              </a:tabLst>
            </a:pP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"Brand value" and "Occupation_numeric_2"</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appear to be related.</a:t>
            </a:r>
          </a:p>
          <a:p>
            <a:pPr marL="742950" lvl="1" indent="-285750">
              <a:lnSpc>
                <a:spcPct val="107000"/>
              </a:lnSpc>
              <a:spcAft>
                <a:spcPts val="800"/>
              </a:spcAft>
              <a:buClr>
                <a:srgbClr val="C00000"/>
              </a:buClr>
              <a:buSzPts val="1000"/>
              <a:buFont typeface="Wingdings" panose="05000000000000000000" pitchFamily="2" charset="2"/>
              <a:buChar char="q"/>
              <a:tabLst>
                <a:tab pos="914400" algn="l"/>
              </a:tabLst>
            </a:pP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"Taste" and "Habit"</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are located close to each other, suggesting they may be linked.</a:t>
            </a:r>
          </a:p>
          <a:p>
            <a:pPr marL="742950" lvl="1" indent="-285750">
              <a:lnSpc>
                <a:spcPct val="107000"/>
              </a:lnSpc>
              <a:spcAft>
                <a:spcPts val="800"/>
              </a:spcAft>
              <a:buClr>
                <a:srgbClr val="C00000"/>
              </a:buClr>
              <a:buSzPts val="1000"/>
              <a:buFont typeface="Wingdings" panose="05000000000000000000" pitchFamily="2" charset="2"/>
              <a:buChar char="q"/>
              <a:tabLst>
                <a:tab pos="914400" algn="l"/>
              </a:tabLst>
            </a:pP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"Nothing" (indicating no particular motivation) appears near "Location_numeric_0"</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meaning respondents in this demographic category may not have strong motivational factors.</a:t>
            </a:r>
          </a:p>
          <a:p>
            <a:endParaRPr lang="en-IN" dirty="0"/>
          </a:p>
        </p:txBody>
      </p:sp>
      <p:pic>
        <p:nvPicPr>
          <p:cNvPr id="8" name="Picture 7">
            <a:extLst>
              <a:ext uri="{FF2B5EF4-FFF2-40B4-BE49-F238E27FC236}">
                <a16:creationId xmlns:a16="http://schemas.microsoft.com/office/drawing/2014/main" id="{EB761B10-0324-4599-7D39-C9B2CC3616B0}"/>
              </a:ext>
            </a:extLst>
          </p:cNvPr>
          <p:cNvPicPr>
            <a:picLocks noChangeAspect="1"/>
          </p:cNvPicPr>
          <p:nvPr/>
        </p:nvPicPr>
        <p:blipFill>
          <a:blip r:embed="rId3"/>
          <a:stretch>
            <a:fillRect/>
          </a:stretch>
        </p:blipFill>
        <p:spPr>
          <a:xfrm>
            <a:off x="6172200" y="3866802"/>
            <a:ext cx="5579918" cy="2617124"/>
          </a:xfrm>
          <a:prstGeom prst="rect">
            <a:avLst/>
          </a:prstGeom>
        </p:spPr>
      </p:pic>
      <p:sp>
        <p:nvSpPr>
          <p:cNvPr id="9" name="TextBox 8">
            <a:extLst>
              <a:ext uri="{FF2B5EF4-FFF2-40B4-BE49-F238E27FC236}">
                <a16:creationId xmlns:a16="http://schemas.microsoft.com/office/drawing/2014/main" id="{0A800AD6-0CAA-4A87-FB86-0ED834AE3BF9}"/>
              </a:ext>
            </a:extLst>
          </p:cNvPr>
          <p:cNvSpPr txBox="1"/>
          <p:nvPr/>
        </p:nvSpPr>
        <p:spPr>
          <a:xfrm>
            <a:off x="197428" y="3543452"/>
            <a:ext cx="5898572" cy="3520516"/>
          </a:xfrm>
          <a:prstGeom prst="rect">
            <a:avLst/>
          </a:prstGeom>
          <a:noFill/>
        </p:spPr>
        <p:txBody>
          <a:bodyPr wrap="square" rtlCol="0">
            <a:spAutoFit/>
          </a:bodyPr>
          <a:lstStyle/>
          <a:p>
            <a:pPr>
              <a:lnSpc>
                <a:spcPct val="107000"/>
              </a:lnSpc>
              <a:spcAft>
                <a:spcPts val="800"/>
              </a:spcAft>
              <a:buNone/>
            </a:pPr>
            <a:r>
              <a:rPr lang="en-IN" sz="14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Variable Categories Plot (Associations)</a:t>
            </a:r>
            <a:endParaRPr lang="en-IN" sz="14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kern="100" dirty="0">
                <a:effectLst/>
                <a:latin typeface="Arial" panose="020B0604020202020204" pitchFamily="34" charset="0"/>
                <a:ea typeface="Calibri" panose="020F0502020204030204" pitchFamily="34" charset="0"/>
                <a:cs typeface="Arial" panose="020B0604020202020204" pitchFamily="34" charset="0"/>
              </a:rPr>
              <a:t>This plot focuses on </a:t>
            </a:r>
            <a:r>
              <a:rPr lang="en-IN" sz="1400" b="1" kern="100" dirty="0">
                <a:effectLst/>
                <a:latin typeface="Arial" panose="020B0604020202020204" pitchFamily="34" charset="0"/>
                <a:ea typeface="Calibri" panose="020F0502020204030204" pitchFamily="34" charset="0"/>
                <a:cs typeface="Arial" panose="020B0604020202020204" pitchFamily="34" charset="0"/>
              </a:rPr>
              <a:t>how categorical variable levels contribute to the MCA dimensions</a:t>
            </a:r>
            <a:r>
              <a:rPr lang="en-IN" sz="1400" kern="100" dirty="0">
                <a:effectLst/>
                <a:latin typeface="Arial" panose="020B0604020202020204" pitchFamily="34" charset="0"/>
                <a:ea typeface="Calibri" panose="020F0502020204030204" pitchFamily="34" charset="0"/>
                <a:cs typeface="Arial" panose="020B0604020202020204" pitchFamily="34"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1400" kern="100" dirty="0">
                <a:effectLst/>
                <a:latin typeface="Arial" panose="020B0604020202020204" pitchFamily="34" charset="0"/>
                <a:ea typeface="Calibri" panose="020F0502020204030204" pitchFamily="34" charset="0"/>
                <a:cs typeface="Arial" panose="020B0604020202020204" pitchFamily="34" charset="0"/>
              </a:rPr>
              <a:t>Key observations: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effectLst/>
                <a:latin typeface="Arial" panose="020B0604020202020204" pitchFamily="34" charset="0"/>
                <a:ea typeface="Calibri" panose="020F0502020204030204" pitchFamily="34" charset="0"/>
                <a:cs typeface="Arial" panose="020B0604020202020204" pitchFamily="34" charset="0"/>
              </a:rPr>
              <a:t>"Special.offer_1"  is strongly associated with certain demographic groups</a:t>
            </a:r>
            <a:r>
              <a:rPr lang="en-IN" sz="1400" kern="100" dirty="0">
                <a:effectLst/>
                <a:latin typeface="Arial" panose="020B0604020202020204" pitchFamily="34" charset="0"/>
                <a:ea typeface="Calibri" panose="020F0502020204030204" pitchFamily="34" charset="0"/>
                <a:cs typeface="Arial" panose="020B0604020202020204" pitchFamily="34"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effectLst/>
                <a:latin typeface="Arial" panose="020B0604020202020204" pitchFamily="34" charset="0"/>
                <a:ea typeface="Calibri" panose="020F0502020204030204" pitchFamily="34" charset="0"/>
                <a:cs typeface="Arial" panose="020B0604020202020204" pitchFamily="34" charset="0"/>
              </a:rPr>
              <a:t>"Easily.available_1" (importance of availability) is associated with some specific occupation groups</a:t>
            </a:r>
            <a:r>
              <a:rPr lang="en-IN" sz="1400" kern="100" dirty="0">
                <a:effectLst/>
                <a:latin typeface="Arial" panose="020B0604020202020204" pitchFamily="34" charset="0"/>
                <a:ea typeface="Calibri" panose="020F0502020204030204" pitchFamily="34" charset="0"/>
                <a:cs typeface="Arial" panose="020B0604020202020204" pitchFamily="34"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effectLst/>
                <a:latin typeface="Arial" panose="020B0604020202020204" pitchFamily="34" charset="0"/>
                <a:ea typeface="Calibri" panose="020F0502020204030204" pitchFamily="34" charset="0"/>
                <a:cs typeface="Arial" panose="020B0604020202020204" pitchFamily="34" charset="0"/>
              </a:rPr>
              <a:t>"Social.media.influence_1" is closer to a different set of demographic variables</a:t>
            </a:r>
            <a:r>
              <a:rPr lang="en-IN" sz="1400" kern="100" dirty="0">
                <a:effectLst/>
                <a:latin typeface="Arial" panose="020B0604020202020204" pitchFamily="34" charset="0"/>
                <a:ea typeface="Calibri" panose="020F0502020204030204" pitchFamily="34" charset="0"/>
                <a:cs typeface="Arial" panose="020B0604020202020204" pitchFamily="34" charset="0"/>
              </a:rPr>
              <a:t>, indicating it is relevant only to certain individuals.</a:t>
            </a:r>
          </a:p>
          <a:p>
            <a:endParaRPr lang="en-IN" dirty="0"/>
          </a:p>
        </p:txBody>
      </p:sp>
    </p:spTree>
    <p:extLst>
      <p:ext uri="{BB962C8B-B14F-4D97-AF65-F5344CB8AC3E}">
        <p14:creationId xmlns:p14="http://schemas.microsoft.com/office/powerpoint/2010/main" val="2571552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92BAD5-3DA2-1D97-80D2-91CA6F5229A0}"/>
              </a:ext>
            </a:extLst>
          </p:cNvPr>
          <p:cNvSpPr>
            <a:spLocks noGrp="1"/>
          </p:cNvSpPr>
          <p:nvPr>
            <p:ph type="body" sz="half" idx="2"/>
          </p:nvPr>
        </p:nvSpPr>
        <p:spPr>
          <a:xfrm>
            <a:off x="124691" y="588508"/>
            <a:ext cx="5829300" cy="5864247"/>
          </a:xfrm>
        </p:spPr>
        <p:txBody>
          <a:bodyPr>
            <a:normAutofit lnSpcReduction="10000"/>
          </a:bodyPr>
          <a:lstStyle/>
          <a:p>
            <a:pPr algn="l">
              <a:lnSpc>
                <a:spcPct val="107000"/>
              </a:lnSpc>
              <a:spcAft>
                <a:spcPts val="800"/>
              </a:spcAft>
              <a:buNone/>
            </a:pPr>
            <a:r>
              <a:rPr lang="en-IN" sz="18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Contribution of Variables to Dimensions</a:t>
            </a:r>
            <a:endParaRPr lang="en-IN" sz="18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en-IN" sz="1800" kern="100" dirty="0">
                <a:effectLst/>
                <a:latin typeface="Arial" panose="020B0604020202020204" pitchFamily="34" charset="0"/>
                <a:ea typeface="Calibri" panose="020F0502020204030204" pitchFamily="34" charset="0"/>
                <a:cs typeface="Arial" panose="020B0604020202020204" pitchFamily="34" charset="0"/>
              </a:rPr>
              <a:t>The bar plots show how much each variable contributes to </a:t>
            </a:r>
            <a:r>
              <a:rPr lang="en-IN" sz="1800" b="1" kern="100" dirty="0">
                <a:effectLst/>
                <a:latin typeface="Arial" panose="020B0604020202020204" pitchFamily="34" charset="0"/>
                <a:ea typeface="Calibri" panose="020F0502020204030204" pitchFamily="34" charset="0"/>
                <a:cs typeface="Arial" panose="020B0604020202020204" pitchFamily="34" charset="0"/>
              </a:rPr>
              <a:t>Dim1 and Dim2</a:t>
            </a:r>
            <a:r>
              <a:rPr lang="en-IN" sz="1800" kern="100" dirty="0">
                <a:effectLst/>
                <a:latin typeface="Arial" panose="020B0604020202020204" pitchFamily="34" charset="0"/>
                <a:ea typeface="Calibri" panose="020F0502020204030204" pitchFamily="34" charset="0"/>
                <a:cs typeface="Arial" panose="020B0604020202020204" pitchFamily="34" charset="0"/>
              </a:rPr>
              <a:t>.</a:t>
            </a:r>
          </a:p>
          <a:p>
            <a:pPr marL="342900" lvl="0" indent="-342900" algn="l">
              <a:lnSpc>
                <a:spcPct val="107000"/>
              </a:lnSpc>
              <a:spcAft>
                <a:spcPts val="800"/>
              </a:spcAft>
              <a:buSzPts val="1000"/>
              <a:buFont typeface="Symbol" panose="05050102010706020507" pitchFamily="18" charset="2"/>
              <a:buChar char=""/>
              <a:tabLst>
                <a:tab pos="457200" algn="l"/>
              </a:tabLst>
            </a:pPr>
            <a:r>
              <a:rPr lang="en-IN" sz="1800" b="1" u="sng"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Dim1 (17.6%)</a:t>
            </a:r>
            <a:r>
              <a:rPr lang="en-IN" sz="1800" u="sng"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800" b="1" kern="100" dirty="0">
                <a:effectLst/>
                <a:latin typeface="Arial" panose="020B0604020202020204" pitchFamily="34" charset="0"/>
                <a:ea typeface="Calibri" panose="020F0502020204030204" pitchFamily="34" charset="0"/>
                <a:cs typeface="Arial" panose="020B0604020202020204" pitchFamily="34" charset="0"/>
              </a:rPr>
              <a:t>Top contributors:</a:t>
            </a:r>
            <a:r>
              <a:rPr lang="en-IN" sz="1800" kern="100" dirty="0">
                <a:effectLst/>
                <a:latin typeface="Arial" panose="020B0604020202020204" pitchFamily="34" charset="0"/>
                <a:ea typeface="Calibri" panose="020F0502020204030204" pitchFamily="34" charset="0"/>
                <a:cs typeface="Arial" panose="020B0604020202020204" pitchFamily="34" charset="0"/>
              </a:rPr>
              <a:t> Occupation (numeric), Age (60 above), Gender (numeric).</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800" b="1" kern="100" dirty="0">
                <a:effectLst/>
                <a:latin typeface="Arial" panose="020B0604020202020204" pitchFamily="34" charset="0"/>
                <a:ea typeface="Calibri" panose="020F0502020204030204" pitchFamily="34" charset="0"/>
                <a:cs typeface="Arial" panose="020B0604020202020204" pitchFamily="34" charset="0"/>
              </a:rPr>
              <a:t>Interpretation:</a:t>
            </a:r>
            <a:r>
              <a:rPr lang="en-IN" sz="1800" kern="100" dirty="0">
                <a:effectLst/>
                <a:latin typeface="Arial" panose="020B0604020202020204" pitchFamily="34" charset="0"/>
                <a:ea typeface="Calibri" panose="020F0502020204030204" pitchFamily="34" charset="0"/>
                <a:cs typeface="Arial" panose="020B0604020202020204" pitchFamily="34" charset="0"/>
              </a:rPr>
              <a:t> Occupational status and age play a key role in differentiating motivation factors.</a:t>
            </a:r>
          </a:p>
          <a:p>
            <a:pPr marL="342900" lvl="0" indent="-342900" algn="l">
              <a:lnSpc>
                <a:spcPct val="107000"/>
              </a:lnSpc>
              <a:spcAft>
                <a:spcPts val="800"/>
              </a:spcAft>
              <a:buSzPts val="1000"/>
              <a:buFont typeface="Symbol" panose="05050102010706020507" pitchFamily="18" charset="2"/>
              <a:buChar char=""/>
              <a:tabLst>
                <a:tab pos="457200" algn="l"/>
              </a:tabLst>
            </a:pPr>
            <a:r>
              <a:rPr lang="en-IN" sz="1800" b="1" u="sng"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Dim2 (12.9%)</a:t>
            </a:r>
            <a:r>
              <a:rPr lang="en-IN" sz="1800" u="sng"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800" b="1" kern="100" dirty="0">
                <a:effectLst/>
                <a:latin typeface="Arial" panose="020B0604020202020204" pitchFamily="34" charset="0"/>
                <a:ea typeface="Calibri" panose="020F0502020204030204" pitchFamily="34" charset="0"/>
                <a:cs typeface="Arial" panose="020B0604020202020204" pitchFamily="34" charset="0"/>
              </a:rPr>
              <a:t>Top contributors:</a:t>
            </a:r>
            <a:r>
              <a:rPr lang="en-IN" sz="1800" kern="100" dirty="0">
                <a:effectLst/>
                <a:latin typeface="Arial" panose="020B0604020202020204" pitchFamily="34" charset="0"/>
                <a:ea typeface="Calibri" panose="020F0502020204030204" pitchFamily="34" charset="0"/>
                <a:cs typeface="Arial" panose="020B0604020202020204" pitchFamily="34" charset="0"/>
              </a:rPr>
              <a:t> Habit, Occupation (numeric), Social media influence.</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800" b="1" kern="100" dirty="0">
                <a:effectLst/>
                <a:latin typeface="Arial" panose="020B0604020202020204" pitchFamily="34" charset="0"/>
                <a:ea typeface="Calibri" panose="020F0502020204030204" pitchFamily="34" charset="0"/>
                <a:cs typeface="Arial" panose="020B0604020202020204" pitchFamily="34" charset="0"/>
              </a:rPr>
              <a:t>Interpretation:</a:t>
            </a:r>
            <a:r>
              <a:rPr lang="en-IN" sz="1800" kern="100" dirty="0">
                <a:effectLst/>
                <a:latin typeface="Arial" panose="020B0604020202020204" pitchFamily="34" charset="0"/>
                <a:ea typeface="Calibri" panose="020F0502020204030204" pitchFamily="34" charset="0"/>
                <a:cs typeface="Arial" panose="020B0604020202020204" pitchFamily="34" charset="0"/>
              </a:rPr>
              <a:t> Personal habits and the influence of social media distinguish different groups</a:t>
            </a:r>
            <a:r>
              <a:rPr lang="en-IN" kern="100" dirty="0">
                <a:effectLst/>
                <a:latin typeface="Arial" panose="020B0604020202020204" pitchFamily="34" charset="0"/>
                <a:ea typeface="Calibri" panose="020F0502020204030204" pitchFamily="34" charset="0"/>
                <a:cs typeface="Arial" panose="020B0604020202020204" pitchFamily="34" charset="0"/>
              </a:rPr>
              <a:t>.</a:t>
            </a:r>
          </a:p>
          <a:p>
            <a:endParaRPr lang="en-IN" dirty="0"/>
          </a:p>
        </p:txBody>
      </p:sp>
      <p:pic>
        <p:nvPicPr>
          <p:cNvPr id="12" name="Content Placeholder 11">
            <a:extLst>
              <a:ext uri="{FF2B5EF4-FFF2-40B4-BE49-F238E27FC236}">
                <a16:creationId xmlns:a16="http://schemas.microsoft.com/office/drawing/2014/main" id="{59832046-07F7-43A3-3241-7BEF7B6C3572}"/>
              </a:ext>
            </a:extLst>
          </p:cNvPr>
          <p:cNvPicPr>
            <a:picLocks noGrp="1" noChangeAspect="1"/>
          </p:cNvPicPr>
          <p:nvPr>
            <p:ph idx="1"/>
          </p:nvPr>
        </p:nvPicPr>
        <p:blipFill>
          <a:blip r:embed="rId2"/>
          <a:stretch>
            <a:fillRect/>
          </a:stretch>
        </p:blipFill>
        <p:spPr>
          <a:xfrm>
            <a:off x="6381655" y="1021080"/>
            <a:ext cx="5633101" cy="2407920"/>
          </a:xfrm>
        </p:spPr>
      </p:pic>
      <p:pic>
        <p:nvPicPr>
          <p:cNvPr id="14" name="Picture 13">
            <a:extLst>
              <a:ext uri="{FF2B5EF4-FFF2-40B4-BE49-F238E27FC236}">
                <a16:creationId xmlns:a16="http://schemas.microsoft.com/office/drawing/2014/main" id="{A2B9C3B6-9133-07FE-F715-6DCD3580EECE}"/>
              </a:ext>
            </a:extLst>
          </p:cNvPr>
          <p:cNvPicPr>
            <a:picLocks noChangeAspect="1"/>
          </p:cNvPicPr>
          <p:nvPr/>
        </p:nvPicPr>
        <p:blipFill>
          <a:blip r:embed="rId3"/>
          <a:stretch>
            <a:fillRect/>
          </a:stretch>
        </p:blipFill>
        <p:spPr>
          <a:xfrm>
            <a:off x="6381655" y="3825239"/>
            <a:ext cx="5633101" cy="2407920"/>
          </a:xfrm>
          <a:prstGeom prst="rect">
            <a:avLst/>
          </a:prstGeom>
        </p:spPr>
      </p:pic>
    </p:spTree>
    <p:extLst>
      <p:ext uri="{BB962C8B-B14F-4D97-AF65-F5344CB8AC3E}">
        <p14:creationId xmlns:p14="http://schemas.microsoft.com/office/powerpoint/2010/main" val="2435447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D112B4-44C6-1AA9-0C53-0F37A18BBEEF}"/>
              </a:ext>
            </a:extLst>
          </p:cNvPr>
          <p:cNvSpPr>
            <a:spLocks noGrp="1"/>
          </p:cNvSpPr>
          <p:nvPr>
            <p:ph type="subTitle" idx="1"/>
          </p:nvPr>
        </p:nvSpPr>
        <p:spPr>
          <a:xfrm>
            <a:off x="109215" y="984642"/>
            <a:ext cx="6385103" cy="3045783"/>
          </a:xfrm>
        </p:spPr>
        <p:txBody>
          <a:bodyPr>
            <a:normAutofit fontScale="32500" lnSpcReduction="20000"/>
          </a:bodyPr>
          <a:lstStyle/>
          <a:p>
            <a:pPr algn="l">
              <a:lnSpc>
                <a:spcPct val="107000"/>
              </a:lnSpc>
              <a:spcAft>
                <a:spcPts val="800"/>
              </a:spcAft>
              <a:buNone/>
            </a:pPr>
            <a:r>
              <a:rPr lang="en-IN" sz="1800" b="1" kern="100" dirty="0">
                <a:effectLst/>
                <a:latin typeface="Arial" panose="020B0604020202020204" pitchFamily="34" charset="0"/>
                <a:ea typeface="Calibri" panose="020F0502020204030204" pitchFamily="34" charset="0"/>
                <a:cs typeface="Arial" panose="020B0604020202020204" pitchFamily="34" charset="0"/>
              </a:rPr>
              <a:t> </a:t>
            </a:r>
            <a:r>
              <a:rPr lang="en-IN" sz="55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Individual Plot (Respondent Positioning)</a:t>
            </a:r>
            <a:endParaRPr lang="en-IN" sz="5500"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285750" lvl="0" indent="-285750" algn="l">
              <a:lnSpc>
                <a:spcPct val="107000"/>
              </a:lnSpc>
              <a:spcAft>
                <a:spcPts val="800"/>
              </a:spcAft>
              <a:buClr>
                <a:schemeClr val="bg1"/>
              </a:buClr>
              <a:buSzPts val="1000"/>
              <a:buFont typeface="Wingdings" panose="05000000000000000000" pitchFamily="2" charset="2"/>
              <a:buChar char="q"/>
              <a:tabLst>
                <a:tab pos="457200" algn="l"/>
              </a:tabLst>
            </a:pPr>
            <a:r>
              <a:rPr lang="en-IN" sz="55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The </a:t>
            </a:r>
            <a:r>
              <a:rPr lang="en-IN" sz="55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individuals' MCA plot</a:t>
            </a:r>
            <a:r>
              <a:rPr lang="en-IN" sz="55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shows how different respondents are positioned based on their responses.</a:t>
            </a:r>
          </a:p>
          <a:p>
            <a:pPr marL="285750" lvl="0" indent="-285750" algn="l">
              <a:lnSpc>
                <a:spcPct val="107000"/>
              </a:lnSpc>
              <a:spcAft>
                <a:spcPts val="800"/>
              </a:spcAft>
              <a:buClr>
                <a:schemeClr val="bg1"/>
              </a:buClr>
              <a:buSzPts val="1000"/>
              <a:buFont typeface="Wingdings" panose="05000000000000000000" pitchFamily="2" charset="2"/>
              <a:buChar char="q"/>
              <a:tabLst>
                <a:tab pos="457200" algn="l"/>
              </a:tabLst>
            </a:pPr>
            <a:r>
              <a:rPr lang="en-IN" sz="55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Darker points indicate individuals who are well represented by the dimensions</a:t>
            </a:r>
            <a:r>
              <a:rPr lang="en-IN" sz="55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t>
            </a:r>
          </a:p>
          <a:p>
            <a:pPr marL="285750" lvl="0" indent="-285750" algn="l">
              <a:lnSpc>
                <a:spcPct val="107000"/>
              </a:lnSpc>
              <a:spcAft>
                <a:spcPts val="800"/>
              </a:spcAft>
              <a:buClr>
                <a:schemeClr val="bg1"/>
              </a:buClr>
              <a:buSzPts val="1000"/>
              <a:buFont typeface="Wingdings" panose="05000000000000000000" pitchFamily="2" charset="2"/>
              <a:buChar char="q"/>
              <a:tabLst>
                <a:tab pos="457200" algn="l"/>
              </a:tabLst>
            </a:pPr>
            <a:r>
              <a:rPr lang="en-IN" sz="55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Individuals </a:t>
            </a:r>
            <a:r>
              <a:rPr lang="en-IN" sz="55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closer to a particular category are more strongly associated with it</a:t>
            </a:r>
            <a:r>
              <a:rPr lang="en-IN" sz="55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t>
            </a:r>
          </a:p>
          <a:p>
            <a:endParaRPr lang="en-IN" dirty="0"/>
          </a:p>
        </p:txBody>
      </p:sp>
      <p:pic>
        <p:nvPicPr>
          <p:cNvPr id="6" name="Content Placeholder 5">
            <a:extLst>
              <a:ext uri="{FF2B5EF4-FFF2-40B4-BE49-F238E27FC236}">
                <a16:creationId xmlns:a16="http://schemas.microsoft.com/office/drawing/2014/main" id="{41D7858B-49FA-A561-E0CD-7B034AE5A9F8}"/>
              </a:ext>
            </a:extLst>
          </p:cNvPr>
          <p:cNvPicPr>
            <a:picLocks noGrp="1" noChangeAspect="1"/>
          </p:cNvPicPr>
          <p:nvPr>
            <p:ph idx="4294967295"/>
          </p:nvPr>
        </p:nvPicPr>
        <p:blipFill>
          <a:blip r:embed="rId2"/>
          <a:stretch>
            <a:fillRect/>
          </a:stretch>
        </p:blipFill>
        <p:spPr>
          <a:xfrm>
            <a:off x="6258248" y="798853"/>
            <a:ext cx="5700320" cy="3045783"/>
          </a:xfrm>
        </p:spPr>
      </p:pic>
      <p:sp>
        <p:nvSpPr>
          <p:cNvPr id="7" name="TextBox 6">
            <a:extLst>
              <a:ext uri="{FF2B5EF4-FFF2-40B4-BE49-F238E27FC236}">
                <a16:creationId xmlns:a16="http://schemas.microsoft.com/office/drawing/2014/main" id="{AACE88BB-2713-E023-10AD-6D0A8F35AFDF}"/>
              </a:ext>
            </a:extLst>
          </p:cNvPr>
          <p:cNvSpPr txBox="1"/>
          <p:nvPr/>
        </p:nvSpPr>
        <p:spPr>
          <a:xfrm>
            <a:off x="368987" y="3978472"/>
            <a:ext cx="10905149" cy="2660472"/>
          </a:xfrm>
          <a:prstGeom prst="rect">
            <a:avLst/>
          </a:prstGeom>
          <a:noFill/>
        </p:spPr>
        <p:txBody>
          <a:bodyPr wrap="square" rtlCol="0">
            <a:spAutoFit/>
          </a:bodyPr>
          <a:lstStyle/>
          <a:p>
            <a:pPr>
              <a:lnSpc>
                <a:spcPct val="107000"/>
              </a:lnSpc>
              <a:spcAft>
                <a:spcPts val="800"/>
              </a:spcAft>
              <a:buNone/>
            </a:pPr>
            <a:r>
              <a:rPr lang="en-IN" sz="1800" b="1" u="sng"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Key Takeaways:</a:t>
            </a:r>
            <a:endParaRPr lang="en-IN" sz="1800" u="sng"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Occupation, age, and gender significantly influence motivation factors.</a:t>
            </a:r>
            <a:endPar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Taste, brand value, and habit appear to be key motivators for older individuals.</a:t>
            </a:r>
            <a:endPar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Younger respondents or certain occupations are more likely to be influenced by special offers or social media.</a:t>
            </a:r>
            <a:endPar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Easily Available of </a:t>
            </a:r>
            <a:r>
              <a:rPr lang="en-IN" b="1" kern="100" dirty="0">
                <a:solidFill>
                  <a:schemeClr val="accent5">
                    <a:lumMod val="50000"/>
                  </a:schemeClr>
                </a:solidFill>
                <a:latin typeface="Arial" panose="020B0604020202020204" pitchFamily="34" charset="0"/>
                <a:ea typeface="Calibri" panose="020F0502020204030204" pitchFamily="34" charset="0"/>
                <a:cs typeface="Arial" panose="020B0604020202020204" pitchFamily="34" charset="0"/>
              </a:rPr>
              <a:t>fast food</a:t>
            </a:r>
            <a:r>
              <a:rPr lang="en-IN" sz="18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plays a crucial role for certain demographics.</a:t>
            </a:r>
            <a:endParaRPr lang="en-IN" sz="18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6780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F7AC44-D7C8-595B-5BE2-4CBAA5816932}"/>
              </a:ext>
            </a:extLst>
          </p:cNvPr>
          <p:cNvSpPr>
            <a:spLocks noGrp="1"/>
          </p:cNvSpPr>
          <p:nvPr>
            <p:ph type="ctrTitle"/>
          </p:nvPr>
        </p:nvSpPr>
        <p:spPr>
          <a:xfrm>
            <a:off x="4042065" y="183492"/>
            <a:ext cx="3688773" cy="623455"/>
          </a:xfrm>
        </p:spPr>
        <p:txBody>
          <a:bodyPr>
            <a:noAutofit/>
          </a:bodyPr>
          <a:lstStyle/>
          <a:p>
            <a:r>
              <a:rPr lang="en-IN" sz="2400" b="1" kern="100" dirty="0">
                <a:effectLst/>
                <a:latin typeface="Goudy Old Style" panose="02020502050305020303" pitchFamily="18" charset="0"/>
                <a:ea typeface="Calibri" panose="020F0502020204030204" pitchFamily="34" charset="0"/>
                <a:cs typeface="Times New Roman" panose="02020603050405020304" pitchFamily="18" charset="0"/>
              </a:rPr>
              <a:t>Chi-Square Test </a:t>
            </a:r>
            <a:endParaRPr lang="en-IN" sz="2400" b="1" dirty="0"/>
          </a:p>
        </p:txBody>
      </p:sp>
      <p:sp>
        <p:nvSpPr>
          <p:cNvPr id="6" name="Subtitle 5">
            <a:extLst>
              <a:ext uri="{FF2B5EF4-FFF2-40B4-BE49-F238E27FC236}">
                <a16:creationId xmlns:a16="http://schemas.microsoft.com/office/drawing/2014/main" id="{6648BE45-4BD7-CDBB-4303-33A94C500C09}"/>
              </a:ext>
            </a:extLst>
          </p:cNvPr>
          <p:cNvSpPr>
            <a:spLocks noGrp="1"/>
          </p:cNvSpPr>
          <p:nvPr>
            <p:ph type="subTitle" idx="1"/>
          </p:nvPr>
        </p:nvSpPr>
        <p:spPr>
          <a:xfrm>
            <a:off x="284502" y="895896"/>
            <a:ext cx="11907498" cy="468838"/>
          </a:xfrm>
        </p:spPr>
        <p:txBody>
          <a:bodyPr/>
          <a:lstStyle/>
          <a:p>
            <a:pPr algn="l"/>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This test </a:t>
            </a:r>
            <a:r>
              <a:rPr lang="en-IN" sz="1800" dirty="0" err="1">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analyzes</a:t>
            </a:r>
            <a:r>
              <a:rPr lang="en-IN" sz="18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the relationship between age and reasons for consuming fast food using chi-square tests.</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sp>
        <p:nvSpPr>
          <p:cNvPr id="7" name="TextBox 6">
            <a:extLst>
              <a:ext uri="{FF2B5EF4-FFF2-40B4-BE49-F238E27FC236}">
                <a16:creationId xmlns:a16="http://schemas.microsoft.com/office/drawing/2014/main" id="{34B6FAD8-D0A6-7078-2F00-6E2B8E3CCBB1}"/>
              </a:ext>
            </a:extLst>
          </p:cNvPr>
          <p:cNvSpPr txBox="1"/>
          <p:nvPr/>
        </p:nvSpPr>
        <p:spPr>
          <a:xfrm>
            <a:off x="363682" y="1341453"/>
            <a:ext cx="1154381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Factors Considered</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The study examines various reasons for consuming fast food, such as taste, social media influence, brand value, cost, availability, habit, socializing, special offers, and having no specific reason.</a:t>
            </a:r>
          </a:p>
        </p:txBody>
      </p:sp>
      <p:sp>
        <p:nvSpPr>
          <p:cNvPr id="8" name="TextBox 7">
            <a:extLst>
              <a:ext uri="{FF2B5EF4-FFF2-40B4-BE49-F238E27FC236}">
                <a16:creationId xmlns:a16="http://schemas.microsoft.com/office/drawing/2014/main" id="{88A1EE94-D1C3-E953-915C-AE757BFAF40E}"/>
              </a:ext>
            </a:extLst>
          </p:cNvPr>
          <p:cNvSpPr txBox="1"/>
          <p:nvPr/>
        </p:nvSpPr>
        <p:spPr>
          <a:xfrm>
            <a:off x="4991101" y="2092535"/>
            <a:ext cx="6916397" cy="49947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1800" b="1" kern="100" dirty="0">
                <a:solidFill>
                  <a:schemeClr val="accent5">
                    <a:lumMod val="50000"/>
                  </a:schemeClr>
                </a:solidFill>
                <a:effectLst/>
                <a:highlight>
                  <a:srgbClr val="C0C0C0"/>
                </a:highlight>
                <a:latin typeface="Calibri" panose="020F0502020204030204" pitchFamily="34" charset="0"/>
                <a:ea typeface="Calibri" panose="020F0502020204030204" pitchFamily="34" charset="0"/>
                <a:cs typeface="Times New Roman" panose="02020603050405020304" pitchFamily="18" charset="0"/>
              </a:rPr>
              <a:t>Chi-Square Test Results</a:t>
            </a:r>
            <a:r>
              <a:rPr lang="en-IN" sz="1800" kern="100" dirty="0">
                <a:effectLst/>
                <a:highlight>
                  <a:srgbClr val="C0C0C0"/>
                </a:highlight>
                <a:latin typeface="Calibri" panose="020F0502020204030204" pitchFamily="34" charset="0"/>
                <a:ea typeface="Calibri" panose="020F0502020204030204" pitchFamily="34" charset="0"/>
                <a:cs typeface="Times New Roman" panose="02020603050405020304" pitchFamily="18" charset="0"/>
              </a:rPr>
              <a:t>:</a:t>
            </a:r>
            <a:endParaRPr lang="en-IN" dirty="0">
              <a:effectLst/>
              <a:highlight>
                <a:srgbClr val="C0C0C0"/>
              </a:highligh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Taste</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No significant relationship between age and preference for taste (p = .331).</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Social Media Influence</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No significant relationship (p = .435).</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Brand Value</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No significant relationship (p = .435).</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Cost</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No chi-square statistics were computed as cost was a constant.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Availability</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No significant relationship (p = .362).</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Habit</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No significant relationship (p = .572).</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Socializing</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No significant relationship (p = .360).</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Special Offers</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 significant relationship was found (p = .016), meaning age might influence the likelihood of choosing fast food due to special offers.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No Specific Reason</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No significant relationship (p = .811).</a:t>
            </a:r>
          </a:p>
          <a:p>
            <a:endParaRPr lang="en-IN" dirty="0"/>
          </a:p>
        </p:txBody>
      </p:sp>
      <p:sp>
        <p:nvSpPr>
          <p:cNvPr id="9" name="TextBox 8">
            <a:extLst>
              <a:ext uri="{FF2B5EF4-FFF2-40B4-BE49-F238E27FC236}">
                <a16:creationId xmlns:a16="http://schemas.microsoft.com/office/drawing/2014/main" id="{E858212E-72B0-4A17-C3F3-2E959CC860DE}"/>
              </a:ext>
            </a:extLst>
          </p:cNvPr>
          <p:cNvSpPr txBox="1"/>
          <p:nvPr/>
        </p:nvSpPr>
        <p:spPr>
          <a:xfrm>
            <a:off x="145472" y="2746758"/>
            <a:ext cx="4977245" cy="30616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buNone/>
            </a:pPr>
            <a:endParaRPr lang="en-IN" dirty="0">
              <a:effectLst/>
            </a:endParaRPr>
          </a:p>
          <a:p>
            <a:pPr lvl="1">
              <a:lnSpc>
                <a:spcPct val="107000"/>
              </a:lnSpc>
              <a:spcAft>
                <a:spcPts val="800"/>
              </a:spcAft>
              <a:buSzPts val="1000"/>
              <a:tabLst>
                <a:tab pos="914400" algn="l"/>
              </a:tabLst>
            </a:pPr>
            <a:r>
              <a:rPr lang="en-IN" sz="2000"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Interpretation:</a:t>
            </a:r>
            <a:endParaRPr lang="en-IN" sz="2000" b="1" u="sng" kern="100" dirty="0">
              <a:solidFill>
                <a:srgbClr val="C00000"/>
              </a:solidFill>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Calibri" panose="020F0502020204030204" pitchFamily="34" charset="0"/>
                <a:ea typeface="Calibri" panose="020F0502020204030204" pitchFamily="34" charset="0"/>
                <a:cs typeface="Times New Roman" panose="02020603050405020304" pitchFamily="18" charset="0"/>
              </a:rPr>
              <a:t>Most reasons for fast food consumption (e.g., taste, branding, and habit) do not significantly vary by age.</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Calibri" panose="020F0502020204030204" pitchFamily="34" charset="0"/>
                <a:ea typeface="Calibri" panose="020F0502020204030204" pitchFamily="34" charset="0"/>
                <a:cs typeface="Times New Roman" panose="02020603050405020304" pitchFamily="18" charset="0"/>
              </a:rPr>
              <a:t>However, special offers appear to be a more significant motivator for certain age groups.</a:t>
            </a:r>
          </a:p>
          <a:p>
            <a:endParaRPr lang="en-IN" dirty="0"/>
          </a:p>
        </p:txBody>
      </p:sp>
    </p:spTree>
    <p:extLst>
      <p:ext uri="{BB962C8B-B14F-4D97-AF65-F5344CB8AC3E}">
        <p14:creationId xmlns:p14="http://schemas.microsoft.com/office/powerpoint/2010/main" val="335543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935CC8-72A8-DB7B-0308-752D882C952A}"/>
              </a:ext>
            </a:extLst>
          </p:cNvPr>
          <p:cNvSpPr>
            <a:spLocks noGrp="1"/>
          </p:cNvSpPr>
          <p:nvPr>
            <p:ph type="subTitle" idx="1"/>
          </p:nvPr>
        </p:nvSpPr>
        <p:spPr>
          <a:xfrm>
            <a:off x="872246" y="293502"/>
            <a:ext cx="10447507" cy="6050605"/>
          </a:xfrm>
        </p:spPr>
        <p:txBody>
          <a:bodyPr>
            <a:normAutofit/>
          </a:bodyPr>
          <a:lstStyle/>
          <a:p>
            <a:pPr>
              <a:buNone/>
            </a:pPr>
            <a:endParaRPr lang="en-US" sz="4000" b="1" dirty="0">
              <a:solidFill>
                <a:schemeClr val="bg1"/>
              </a:solidFill>
              <a:highlight>
                <a:srgbClr val="FF0000"/>
              </a:highlight>
              <a:latin typeface="Goudy Old Style" panose="02020502050305020303" pitchFamily="18" charset="0"/>
            </a:endParaRPr>
          </a:p>
          <a:p>
            <a:pPr algn="l">
              <a:buNone/>
            </a:pPr>
            <a:endParaRPr lang="en-US" b="1" dirty="0">
              <a:solidFill>
                <a:schemeClr val="bg1"/>
              </a:solidFill>
              <a:latin typeface="Arial" panose="020B0604020202020204" pitchFamily="34" charset="0"/>
              <a:cs typeface="Arial" panose="020B0604020202020204" pitchFamily="34" charset="0"/>
            </a:endParaRPr>
          </a:p>
          <a:p>
            <a:pPr algn="l"/>
            <a:r>
              <a:rPr lang="en-US" b="1" dirty="0">
                <a:solidFill>
                  <a:schemeClr val="tx1"/>
                </a:solidFill>
                <a:latin typeface="Arial" panose="020B0604020202020204" pitchFamily="34" charset="0"/>
                <a:cs typeface="Arial" panose="020B0604020202020204" pitchFamily="34" charset="0"/>
              </a:rPr>
              <a:t>Primary Data:</a:t>
            </a:r>
            <a:r>
              <a:rPr lang="en-US" dirty="0">
                <a:solidFill>
                  <a:schemeClr val="bg1"/>
                </a:solidFill>
                <a:latin typeface="Arial" panose="020B0604020202020204" pitchFamily="34" charset="0"/>
                <a:cs typeface="Arial" panose="020B0604020202020204" pitchFamily="34" charset="0"/>
              </a:rPr>
              <a:t> A survey questionnaire was designed to gather responses on fast food consumption frequency, preferences, and associated health-related factors.</a:t>
            </a:r>
          </a:p>
          <a:p>
            <a:pPr algn="l"/>
            <a:r>
              <a:rPr lang="en-US" b="1" dirty="0">
                <a:solidFill>
                  <a:schemeClr val="tx1"/>
                </a:solidFill>
                <a:latin typeface="Arial" panose="020B0604020202020204" pitchFamily="34" charset="0"/>
                <a:cs typeface="Arial" panose="020B0604020202020204" pitchFamily="34" charset="0"/>
              </a:rPr>
              <a:t>Sampling Method:</a:t>
            </a:r>
            <a:r>
              <a:rPr lang="en-US" dirty="0">
                <a:solidFill>
                  <a:schemeClr val="tx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 </a:t>
            </a:r>
            <a:r>
              <a:rPr lang="en-US" b="1" dirty="0">
                <a:solidFill>
                  <a:schemeClr val="bg1"/>
                </a:solidFill>
                <a:latin typeface="Arial" panose="020B0604020202020204" pitchFamily="34" charset="0"/>
                <a:cs typeface="Arial" panose="020B0604020202020204" pitchFamily="34" charset="0"/>
              </a:rPr>
              <a:t>convenience sampling technique</a:t>
            </a:r>
            <a:r>
              <a:rPr lang="en-US" dirty="0">
                <a:solidFill>
                  <a:schemeClr val="bg1"/>
                </a:solidFill>
                <a:latin typeface="Arial" panose="020B0604020202020204" pitchFamily="34" charset="0"/>
                <a:cs typeface="Arial" panose="020B0604020202020204" pitchFamily="34" charset="0"/>
              </a:rPr>
              <a:t> was used to ensure a representative sample of the target population.</a:t>
            </a:r>
          </a:p>
          <a:p>
            <a:pPr algn="l"/>
            <a:r>
              <a:rPr lang="en-US" b="1" dirty="0">
                <a:solidFill>
                  <a:schemeClr val="tx1"/>
                </a:solidFill>
                <a:latin typeface="Arial" panose="020B0604020202020204" pitchFamily="34" charset="0"/>
                <a:cs typeface="Arial" panose="020B0604020202020204" pitchFamily="34" charset="0"/>
              </a:rPr>
              <a:t>Sample Size:</a:t>
            </a:r>
            <a:r>
              <a:rPr lang="en-US" dirty="0">
                <a:solidFill>
                  <a:schemeClr val="tx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The study includes </a:t>
            </a:r>
            <a:r>
              <a:rPr lang="en-US" b="1" dirty="0">
                <a:solidFill>
                  <a:schemeClr val="bg1"/>
                </a:solidFill>
                <a:latin typeface="Arial" panose="020B0604020202020204" pitchFamily="34" charset="0"/>
                <a:cs typeface="Arial" panose="020B0604020202020204" pitchFamily="34" charset="0"/>
              </a:rPr>
              <a:t>408 younger adults and 50 older adults</a:t>
            </a:r>
            <a:r>
              <a:rPr lang="en-US" dirty="0">
                <a:solidFill>
                  <a:schemeClr val="bg1"/>
                </a:solidFill>
                <a:latin typeface="Arial" panose="020B0604020202020204" pitchFamily="34" charset="0"/>
                <a:cs typeface="Arial" panose="020B0604020202020204" pitchFamily="34" charset="0"/>
              </a:rPr>
              <a:t>, with participants from </a:t>
            </a:r>
            <a:r>
              <a:rPr lang="en-US" b="1" dirty="0">
                <a:solidFill>
                  <a:schemeClr val="bg1"/>
                </a:solidFill>
                <a:latin typeface="Arial" panose="020B0604020202020204" pitchFamily="34" charset="0"/>
                <a:cs typeface="Arial" panose="020B0604020202020204" pitchFamily="34" charset="0"/>
              </a:rPr>
              <a:t>Malappuram and Calicut</a:t>
            </a:r>
            <a:r>
              <a:rPr lang="en-US" dirty="0">
                <a:solidFill>
                  <a:schemeClr val="bg1"/>
                </a:solidFill>
                <a:latin typeface="Arial" panose="020B0604020202020204" pitchFamily="34" charset="0"/>
                <a:cs typeface="Arial" panose="020B0604020202020204" pitchFamily="34" charset="0"/>
              </a:rPr>
              <a:t>.</a:t>
            </a:r>
          </a:p>
          <a:p>
            <a:pPr algn="l"/>
            <a:endParaRPr lang="en-US" dirty="0">
              <a:solidFill>
                <a:schemeClr val="bg1"/>
              </a:solidFill>
              <a:latin typeface="Arial" panose="020B0604020202020204" pitchFamily="34" charset="0"/>
              <a:cs typeface="Arial" panose="020B0604020202020204" pitchFamily="34" charset="0"/>
            </a:endParaRPr>
          </a:p>
          <a:p>
            <a:pPr algn="l"/>
            <a:r>
              <a:rPr lang="en-US" dirty="0">
                <a:solidFill>
                  <a:schemeClr val="bg1"/>
                </a:solidFill>
                <a:latin typeface="Arial" panose="020B0604020202020204" pitchFamily="34" charset="0"/>
                <a:cs typeface="Arial" panose="020B0604020202020204" pitchFamily="34" charset="0"/>
              </a:rPr>
              <a:t>Data analysis was conducted using </a:t>
            </a:r>
            <a:r>
              <a:rPr lang="en-US" b="1" dirty="0">
                <a:solidFill>
                  <a:schemeClr val="bg1"/>
                </a:solidFill>
                <a:latin typeface="Arial" panose="020B0604020202020204" pitchFamily="34" charset="0"/>
                <a:cs typeface="Arial" panose="020B0604020202020204" pitchFamily="34" charset="0"/>
              </a:rPr>
              <a:t>SPSS, R, Microsoft Excel and Power  BI</a:t>
            </a:r>
            <a:r>
              <a:rPr lang="en-US" dirty="0">
                <a:solidFill>
                  <a:schemeClr val="bg1"/>
                </a:solidFill>
                <a:latin typeface="Arial" panose="020B0604020202020204" pitchFamily="34" charset="0"/>
                <a:cs typeface="Arial" panose="020B0604020202020204" pitchFamily="34" charset="0"/>
              </a:rPr>
              <a:t>.</a:t>
            </a:r>
          </a:p>
          <a:p>
            <a:pPr algn="l">
              <a:buNone/>
            </a:pPr>
            <a:endParaRPr lang="en-US" b="1" dirty="0">
              <a:solidFill>
                <a:schemeClr val="bg1"/>
              </a:solidFill>
              <a:latin typeface="Arial" panose="020B0604020202020204" pitchFamily="34" charset="0"/>
              <a:cs typeface="Arial" panose="020B0604020202020204" pitchFamily="34" charset="0"/>
            </a:endParaRPr>
          </a:p>
          <a:p>
            <a:pPr algn="l">
              <a:buClr>
                <a:schemeClr val="bg1">
                  <a:lumMod val="95000"/>
                  <a:lumOff val="5000"/>
                </a:schemeClr>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Participants’ responses were collected </a:t>
            </a:r>
            <a:r>
              <a:rPr lang="en-US" b="1" dirty="0">
                <a:solidFill>
                  <a:schemeClr val="bg1"/>
                </a:solidFill>
                <a:latin typeface="Arial" panose="020B0604020202020204" pitchFamily="34" charset="0"/>
                <a:cs typeface="Arial" panose="020B0604020202020204" pitchFamily="34" charset="0"/>
              </a:rPr>
              <a:t>anonymously</a:t>
            </a:r>
            <a:r>
              <a:rPr lang="en-US" dirty="0">
                <a:solidFill>
                  <a:schemeClr val="bg1"/>
                </a:solidFill>
                <a:latin typeface="Arial" panose="020B0604020202020204" pitchFamily="34" charset="0"/>
                <a:cs typeface="Arial" panose="020B0604020202020204" pitchFamily="34" charset="0"/>
              </a:rPr>
              <a:t> to ensure privacy.</a:t>
            </a:r>
          </a:p>
          <a:p>
            <a:pPr algn="l">
              <a:buClr>
                <a:schemeClr val="bg1">
                  <a:lumMod val="95000"/>
                  <a:lumOff val="5000"/>
                </a:schemeClr>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study was conducted with </a:t>
            </a:r>
            <a:r>
              <a:rPr lang="en-US" b="1" dirty="0">
                <a:solidFill>
                  <a:schemeClr val="bg1"/>
                </a:solidFill>
                <a:latin typeface="Arial" panose="020B0604020202020204" pitchFamily="34" charset="0"/>
                <a:cs typeface="Arial" panose="020B0604020202020204" pitchFamily="34" charset="0"/>
              </a:rPr>
              <a:t>informed consent</a:t>
            </a:r>
            <a:r>
              <a:rPr lang="en-US" dirty="0">
                <a:solidFill>
                  <a:schemeClr val="bg1"/>
                </a:solidFill>
                <a:latin typeface="Arial" panose="020B0604020202020204" pitchFamily="34" charset="0"/>
                <a:cs typeface="Arial" panose="020B0604020202020204" pitchFamily="34" charset="0"/>
              </a:rPr>
              <a:t> from all respondents</a:t>
            </a:r>
            <a:endParaRPr lang="en-US" dirty="0"/>
          </a:p>
        </p:txBody>
      </p:sp>
      <p:sp>
        <p:nvSpPr>
          <p:cNvPr id="2" name="Title 1">
            <a:extLst>
              <a:ext uri="{FF2B5EF4-FFF2-40B4-BE49-F238E27FC236}">
                <a16:creationId xmlns:a16="http://schemas.microsoft.com/office/drawing/2014/main" id="{D3D39AD8-EFF6-BEE4-3409-3133B3FE81AE}"/>
              </a:ext>
            </a:extLst>
          </p:cNvPr>
          <p:cNvSpPr>
            <a:spLocks noGrp="1"/>
          </p:cNvSpPr>
          <p:nvPr>
            <p:ph type="ctrTitle"/>
          </p:nvPr>
        </p:nvSpPr>
        <p:spPr>
          <a:xfrm>
            <a:off x="2743200" y="223108"/>
            <a:ext cx="6061964" cy="581569"/>
          </a:xfrm>
        </p:spPr>
        <p:txBody>
          <a:bodyPr>
            <a:normAutofit fontScale="90000"/>
          </a:bodyPr>
          <a:lstStyle/>
          <a:p>
            <a:br>
              <a:rPr lang="en-US" b="1" i="1" dirty="0">
                <a:solidFill>
                  <a:schemeClr val="accent1">
                    <a:lumMod val="75000"/>
                  </a:schemeClr>
                </a:solidFill>
                <a:effectLst>
                  <a:outerShdw blurRad="38100" dist="38100" dir="2700000" algn="tl">
                    <a:srgbClr val="000000">
                      <a:alpha val="43137"/>
                    </a:srgbClr>
                  </a:outerShdw>
                </a:effectLst>
              </a:rPr>
            </a:br>
            <a:r>
              <a:rPr lang="en-US" sz="3600" b="1" dirty="0">
                <a:solidFill>
                  <a:schemeClr val="bg1"/>
                </a:solidFill>
                <a:latin typeface="Goudy Old Style" panose="02020502050305020303" pitchFamily="18" charset="0"/>
              </a:rPr>
              <a:t>Methodology</a:t>
            </a:r>
            <a:br>
              <a:rPr lang="en-US" b="1" i="1" dirty="0">
                <a:solidFill>
                  <a:schemeClr val="accent1">
                    <a:lumMod val="75000"/>
                  </a:schemeClr>
                </a:solidFill>
                <a:effectLst>
                  <a:outerShdw blurRad="38100" dist="38100" dir="2700000" algn="tl">
                    <a:srgbClr val="000000">
                      <a:alpha val="43137"/>
                    </a:srgbClr>
                  </a:outerShdw>
                </a:effectLst>
              </a:rPr>
            </a:br>
            <a:endParaRPr lang="en-US" dirty="0"/>
          </a:p>
        </p:txBody>
      </p:sp>
      <p:sp>
        <p:nvSpPr>
          <p:cNvPr id="4" name="Title 1">
            <a:extLst>
              <a:ext uri="{FF2B5EF4-FFF2-40B4-BE49-F238E27FC236}">
                <a16:creationId xmlns:a16="http://schemas.microsoft.com/office/drawing/2014/main" id="{25AB8982-DEC9-FC73-62EF-1CAD606BFBE6}"/>
              </a:ext>
            </a:extLst>
          </p:cNvPr>
          <p:cNvSpPr txBox="1">
            <a:spLocks/>
          </p:cNvSpPr>
          <p:nvPr/>
        </p:nvSpPr>
        <p:spPr bwMode="blackWhite">
          <a:xfrm>
            <a:off x="872246" y="1104981"/>
            <a:ext cx="3180546" cy="393290"/>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1800" b="1" dirty="0">
                <a:solidFill>
                  <a:schemeClr val="bg1"/>
                </a:solidFill>
                <a:latin typeface="Arial" panose="020B0604020202020204" pitchFamily="34" charset="0"/>
                <a:cs typeface="Arial" panose="020B0604020202020204" pitchFamily="34" charset="0"/>
              </a:rPr>
              <a:t>Data Collection</a:t>
            </a:r>
            <a:endParaRPr lang="en-US" sz="1800" dirty="0"/>
          </a:p>
        </p:txBody>
      </p:sp>
      <p:sp>
        <p:nvSpPr>
          <p:cNvPr id="5" name="Title 1">
            <a:extLst>
              <a:ext uri="{FF2B5EF4-FFF2-40B4-BE49-F238E27FC236}">
                <a16:creationId xmlns:a16="http://schemas.microsoft.com/office/drawing/2014/main" id="{C66FD22F-3B35-88E9-4E27-5B65BF7D9FFC}"/>
              </a:ext>
            </a:extLst>
          </p:cNvPr>
          <p:cNvSpPr txBox="1">
            <a:spLocks/>
          </p:cNvSpPr>
          <p:nvPr/>
        </p:nvSpPr>
        <p:spPr bwMode="blackWhite">
          <a:xfrm>
            <a:off x="872246" y="3716174"/>
            <a:ext cx="3180546" cy="393290"/>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1800" b="1" dirty="0">
                <a:solidFill>
                  <a:schemeClr val="bg1"/>
                </a:solidFill>
                <a:latin typeface="Arial" panose="020B0604020202020204" pitchFamily="34" charset="0"/>
                <a:cs typeface="Arial" panose="020B0604020202020204" pitchFamily="34" charset="0"/>
              </a:rPr>
              <a:t>Software Used</a:t>
            </a:r>
            <a:endParaRPr lang="en-US" sz="1800" dirty="0"/>
          </a:p>
        </p:txBody>
      </p:sp>
      <p:sp>
        <p:nvSpPr>
          <p:cNvPr id="6" name="Title 1">
            <a:extLst>
              <a:ext uri="{FF2B5EF4-FFF2-40B4-BE49-F238E27FC236}">
                <a16:creationId xmlns:a16="http://schemas.microsoft.com/office/drawing/2014/main" id="{20AC26CE-9B92-5AFB-CCA6-23E30B8D6F26}"/>
              </a:ext>
            </a:extLst>
          </p:cNvPr>
          <p:cNvSpPr txBox="1">
            <a:spLocks/>
          </p:cNvSpPr>
          <p:nvPr/>
        </p:nvSpPr>
        <p:spPr bwMode="blackWhite">
          <a:xfrm>
            <a:off x="872246" y="4608500"/>
            <a:ext cx="4319186" cy="393291"/>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1800" b="1" dirty="0">
                <a:solidFill>
                  <a:schemeClr val="bg1"/>
                </a:solidFill>
                <a:latin typeface="Arial" panose="020B0604020202020204" pitchFamily="34" charset="0"/>
                <a:cs typeface="Arial" panose="020B0604020202020204" pitchFamily="34" charset="0"/>
              </a:rPr>
              <a:t>Ethical Considerations</a:t>
            </a:r>
          </a:p>
        </p:txBody>
      </p:sp>
    </p:spTree>
    <p:extLst>
      <p:ext uri="{BB962C8B-B14F-4D97-AF65-F5344CB8AC3E}">
        <p14:creationId xmlns:p14="http://schemas.microsoft.com/office/powerpoint/2010/main" val="3897142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AF6F-D7D9-5D03-C3CE-3B1B82F26A0C}"/>
              </a:ext>
            </a:extLst>
          </p:cNvPr>
          <p:cNvSpPr>
            <a:spLocks noGrp="1"/>
          </p:cNvSpPr>
          <p:nvPr>
            <p:ph type="ctrTitle"/>
          </p:nvPr>
        </p:nvSpPr>
        <p:spPr>
          <a:xfrm>
            <a:off x="1678858" y="2251587"/>
            <a:ext cx="8991600" cy="1073154"/>
          </a:xfrm>
        </p:spPr>
        <p:txBody>
          <a:bodyPr>
            <a:normAutofit fontScale="90000"/>
          </a:bodyPr>
          <a:lstStyle/>
          <a:p>
            <a:r>
              <a:rPr lang="en-US" sz="2800" b="1" dirty="0">
                <a:solidFill>
                  <a:schemeClr val="bg1">
                    <a:lumMod val="95000"/>
                    <a:lumOff val="5000"/>
                  </a:schemeClr>
                </a:solidFill>
                <a:latin typeface="Goudy Old Style" panose="02020502050305020303" pitchFamily="18" charset="0"/>
              </a:rPr>
              <a:t>To find out which is the most preferred Fast Food among People</a:t>
            </a:r>
            <a:endParaRPr lang="en-IN" sz="2800" dirty="0"/>
          </a:p>
        </p:txBody>
      </p:sp>
      <p:sp>
        <p:nvSpPr>
          <p:cNvPr id="3" name="TextBox 2">
            <a:extLst>
              <a:ext uri="{FF2B5EF4-FFF2-40B4-BE49-F238E27FC236}">
                <a16:creationId xmlns:a16="http://schemas.microsoft.com/office/drawing/2014/main" id="{A9BC7E24-327A-F7A5-545D-0CE2D6CB2BA0}"/>
              </a:ext>
            </a:extLst>
          </p:cNvPr>
          <p:cNvSpPr txBox="1"/>
          <p:nvPr/>
        </p:nvSpPr>
        <p:spPr>
          <a:xfrm>
            <a:off x="2172929" y="3559277"/>
            <a:ext cx="7934632" cy="1702774"/>
          </a:xfrm>
          <a:prstGeom prst="rect">
            <a:avLst/>
          </a:prstGeom>
          <a:noFill/>
        </p:spPr>
        <p:txBody>
          <a:bodyPr wrap="square" rtlCol="0">
            <a:spAutoFit/>
          </a:bodyPr>
          <a:lstStyle/>
          <a:p>
            <a:pPr marL="342900" lvl="0" indent="-342900">
              <a:lnSpc>
                <a:spcPct val="107000"/>
              </a:lnSpc>
              <a:spcAft>
                <a:spcPts val="800"/>
              </a:spcAft>
              <a:buSzPts val="1000"/>
              <a:buFont typeface="Wingdings" panose="05000000000000000000" pitchFamily="2" charset="2"/>
              <a:buChar char="q"/>
              <a:tabLst>
                <a:tab pos="457200" algn="l"/>
              </a:tabLst>
            </a:pPr>
            <a:r>
              <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Multiple response frequency analysis </a:t>
            </a:r>
          </a:p>
          <a:p>
            <a:pPr lvl="0">
              <a:lnSpc>
                <a:spcPct val="107000"/>
              </a:lnSpc>
              <a:spcAft>
                <a:spcPts val="800"/>
              </a:spcAft>
              <a:buSzPts val="1000"/>
              <a:tabLst>
                <a:tab pos="457200" algn="l"/>
              </a:tabLst>
            </a:pPr>
            <a:r>
              <a:rPr lang="en-IN" sz="20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sz="2000" b="1" kern="100" dirty="0">
                <a:latin typeface="Calibri" panose="020F0502020204030204" pitchFamily="34" charset="0"/>
                <a:ea typeface="Calibri" panose="020F0502020204030204" pitchFamily="34" charset="0"/>
                <a:cs typeface="Times New Roman" panose="02020603050405020304" pitchFamily="18" charset="0"/>
              </a:rPr>
              <a:t>(</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for food preferences)</a:t>
            </a:r>
          </a:p>
          <a:p>
            <a:pPr marL="342900" lvl="0" indent="-342900">
              <a:lnSpc>
                <a:spcPct val="107000"/>
              </a:lnSpc>
              <a:spcAft>
                <a:spcPts val="800"/>
              </a:spcAft>
              <a:buSzPts val="1000"/>
              <a:buFont typeface="Wingdings" panose="05000000000000000000" pitchFamily="2" charset="2"/>
              <a:buChar char="q"/>
              <a:tabLst>
                <a:tab pos="457200" algn="l"/>
              </a:tabLst>
            </a:pPr>
            <a:r>
              <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Ranking analysis </a:t>
            </a:r>
          </a:p>
          <a:p>
            <a:pPr lvl="0">
              <a:lnSpc>
                <a:spcPct val="107000"/>
              </a:lnSpc>
              <a:spcAft>
                <a:spcPts val="800"/>
              </a:spcAft>
              <a:buSzPts val="1000"/>
              <a:tabLst>
                <a:tab pos="457200" algn="l"/>
              </a:tabLst>
            </a:pPr>
            <a:r>
              <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(to determine overall popularity)</a:t>
            </a:r>
          </a:p>
        </p:txBody>
      </p:sp>
    </p:spTree>
    <p:extLst>
      <p:ext uri="{BB962C8B-B14F-4D97-AF65-F5344CB8AC3E}">
        <p14:creationId xmlns:p14="http://schemas.microsoft.com/office/powerpoint/2010/main" val="3421058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227399-C7DE-A079-3930-C9A311DC01B2}"/>
              </a:ext>
            </a:extLst>
          </p:cNvPr>
          <p:cNvSpPr txBox="1"/>
          <p:nvPr/>
        </p:nvSpPr>
        <p:spPr>
          <a:xfrm>
            <a:off x="1185971" y="5697792"/>
            <a:ext cx="9639345" cy="707886"/>
          </a:xfrm>
          <a:prstGeom prst="rect">
            <a:avLst/>
          </a:prstGeom>
          <a:noFill/>
        </p:spPr>
        <p:txBody>
          <a:bodyPr wrap="square" rtlCol="0">
            <a:spAutoFit/>
          </a:bodyPr>
          <a:lstStyle/>
          <a:p>
            <a:r>
              <a:rPr lang="en-US" sz="2000" dirty="0">
                <a:latin typeface="Arial Narrow" panose="020B0606020202030204" pitchFamily="34" charset="0"/>
              </a:rPr>
              <a:t>This analysis examines consumer preferences for different types of fast food items using a multiple response dataset</a:t>
            </a:r>
            <a:r>
              <a:rPr lang="en-US" dirty="0">
                <a:latin typeface="Arial Narrow" panose="020B0606020202030204" pitchFamily="34" charset="0"/>
              </a:rPr>
              <a:t>.</a:t>
            </a:r>
            <a:endParaRPr lang="en-IN" dirty="0">
              <a:latin typeface="Arial Narrow" panose="020B0606020202030204" pitchFamily="34" charset="0"/>
            </a:endParaRPr>
          </a:p>
        </p:txBody>
      </p:sp>
      <p:sp>
        <p:nvSpPr>
          <p:cNvPr id="2" name="TextBox 1">
            <a:extLst>
              <a:ext uri="{FF2B5EF4-FFF2-40B4-BE49-F238E27FC236}">
                <a16:creationId xmlns:a16="http://schemas.microsoft.com/office/drawing/2014/main" id="{78DD9330-E95C-296E-909C-88D68A81484F}"/>
              </a:ext>
            </a:extLst>
          </p:cNvPr>
          <p:cNvSpPr txBox="1"/>
          <p:nvPr/>
        </p:nvSpPr>
        <p:spPr>
          <a:xfrm>
            <a:off x="3347488" y="452080"/>
            <a:ext cx="5497023" cy="523220"/>
          </a:xfrm>
          <a:prstGeom prst="rect">
            <a:avLst/>
          </a:prstGeom>
          <a:noFill/>
        </p:spPr>
        <p:txBody>
          <a:bodyPr wrap="square" rtlCol="0">
            <a:spAutoFit/>
          </a:bodyPr>
          <a:lstStyle/>
          <a:p>
            <a:r>
              <a:rPr lang="en-IN" sz="2800" b="1" dirty="0">
                <a:highlight>
                  <a:srgbClr val="C0C0C0"/>
                </a:highlight>
                <a:latin typeface="Goudy Old Style" panose="02020502050305020303" pitchFamily="18" charset="0"/>
              </a:rPr>
              <a:t>Multiple response frequency analysis</a:t>
            </a:r>
          </a:p>
        </p:txBody>
      </p:sp>
      <p:pic>
        <p:nvPicPr>
          <p:cNvPr id="4" name="Picture 3">
            <a:extLst>
              <a:ext uri="{FF2B5EF4-FFF2-40B4-BE49-F238E27FC236}">
                <a16:creationId xmlns:a16="http://schemas.microsoft.com/office/drawing/2014/main" id="{3AD426B6-ED9D-D6B3-2B23-A1BC23406374}"/>
              </a:ext>
            </a:extLst>
          </p:cNvPr>
          <p:cNvPicPr>
            <a:picLocks noChangeAspect="1"/>
          </p:cNvPicPr>
          <p:nvPr/>
        </p:nvPicPr>
        <p:blipFill>
          <a:blip r:embed="rId2"/>
          <a:stretch>
            <a:fillRect/>
          </a:stretch>
        </p:blipFill>
        <p:spPr>
          <a:xfrm>
            <a:off x="678425" y="1313611"/>
            <a:ext cx="9881420" cy="4230778"/>
          </a:xfrm>
          <a:prstGeom prst="rect">
            <a:avLst/>
          </a:prstGeom>
        </p:spPr>
      </p:pic>
    </p:spTree>
    <p:extLst>
      <p:ext uri="{BB962C8B-B14F-4D97-AF65-F5344CB8AC3E}">
        <p14:creationId xmlns:p14="http://schemas.microsoft.com/office/powerpoint/2010/main" val="279835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97581A-084E-6217-1C56-42682E6A9C1A}"/>
              </a:ext>
            </a:extLst>
          </p:cNvPr>
          <p:cNvSpPr>
            <a:spLocks noGrp="1"/>
          </p:cNvSpPr>
          <p:nvPr>
            <p:ph type="body" sz="half" idx="2"/>
          </p:nvPr>
        </p:nvSpPr>
        <p:spPr>
          <a:xfrm>
            <a:off x="176981" y="804672"/>
            <a:ext cx="4969618" cy="333825"/>
          </a:xfrm>
        </p:spPr>
        <p:txBody>
          <a:bodyPr numCol="2">
            <a:normAutofit fontScale="92500" lnSpcReduction="20000"/>
          </a:bodyPr>
          <a:lstStyle/>
          <a:p>
            <a:pPr marL="0" indent="0" algn="l">
              <a:buNone/>
            </a:pPr>
            <a:r>
              <a:rPr lang="en-IN" sz="2000" b="1" u="sng" dirty="0">
                <a:solidFill>
                  <a:schemeClr val="accent3">
                    <a:lumMod val="50000"/>
                  </a:schemeClr>
                </a:solidFill>
                <a:latin typeface="Arial" panose="020B0604020202020204" pitchFamily="34" charset="0"/>
                <a:cs typeface="Arial" panose="020B0604020202020204" pitchFamily="34" charset="0"/>
              </a:rPr>
              <a:t>Key Insights</a:t>
            </a:r>
            <a:r>
              <a:rPr lang="en-IN" sz="2000" dirty="0">
                <a:solidFill>
                  <a:schemeClr val="accent3">
                    <a:lumMod val="50000"/>
                  </a:schemeClr>
                </a:solidFill>
                <a:latin typeface="Arial" panose="020B0604020202020204" pitchFamily="34" charset="0"/>
                <a:cs typeface="Arial" panose="020B0604020202020204" pitchFamily="34" charset="0"/>
              </a:rPr>
              <a:t>:</a:t>
            </a:r>
          </a:p>
          <a:p>
            <a:pPr algn="just"/>
            <a:endParaRPr lang="en-IN" dirty="0">
              <a:solidFill>
                <a:schemeClr val="accent3">
                  <a:lumMod val="50000"/>
                </a:schemeClr>
              </a:solidFill>
              <a:latin typeface="Arial" panose="020B0604020202020204" pitchFamily="34" charset="0"/>
              <a:cs typeface="Arial" panose="020B0604020202020204" pitchFamily="34" charset="0"/>
            </a:endParaRPr>
          </a:p>
          <a:p>
            <a:endParaRPr lang="en-IN" dirty="0"/>
          </a:p>
        </p:txBody>
      </p:sp>
      <p:sp>
        <p:nvSpPr>
          <p:cNvPr id="5" name="TextBox 4">
            <a:extLst>
              <a:ext uri="{FF2B5EF4-FFF2-40B4-BE49-F238E27FC236}">
                <a16:creationId xmlns:a16="http://schemas.microsoft.com/office/drawing/2014/main" id="{C0293598-B390-8C08-8593-14B0DDBCDF3F}"/>
              </a:ext>
            </a:extLst>
          </p:cNvPr>
          <p:cNvSpPr txBox="1"/>
          <p:nvPr/>
        </p:nvSpPr>
        <p:spPr>
          <a:xfrm>
            <a:off x="98323" y="1256467"/>
            <a:ext cx="5997677" cy="5339923"/>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700" b="1" dirty="0" err="1">
                <a:latin typeface="Arial" panose="020B0604020202020204" pitchFamily="34" charset="0"/>
              </a:rPr>
              <a:t>Alfaham</a:t>
            </a:r>
            <a:r>
              <a:rPr kumimoji="0" lang="en-US" altLang="en-US" sz="1700" b="1" i="0" u="none" strike="noStrike" cap="none" normalizeH="0" baseline="0" dirty="0">
                <a:ln>
                  <a:noFill/>
                </a:ln>
                <a:solidFill>
                  <a:schemeClr val="tx1"/>
                </a:solidFill>
                <a:effectLst/>
                <a:latin typeface="Arial" panose="020B0604020202020204" pitchFamily="34" charset="0"/>
              </a:rPr>
              <a:t> Dominates</a:t>
            </a:r>
            <a:r>
              <a:rPr kumimoji="0" lang="en-US" altLang="en-US" sz="1700" b="0" i="0" u="none" strike="noStrike" cap="none" normalizeH="0" baseline="0" dirty="0">
                <a:ln>
                  <a:noFill/>
                </a:ln>
                <a:solidFill>
                  <a:schemeClr val="tx1"/>
                </a:solidFill>
                <a:effectLst/>
                <a:latin typeface="Arial" panose="020B0604020202020204" pitchFamily="34" charset="0"/>
              </a:rPr>
              <a:t>: 72.5% choose </a:t>
            </a:r>
            <a:r>
              <a:rPr kumimoji="0" lang="en-US" altLang="en-US" sz="1700" b="0" i="0" u="none" strike="noStrike" cap="none" normalizeH="0" baseline="0" dirty="0" err="1">
                <a:ln>
                  <a:noFill/>
                </a:ln>
                <a:solidFill>
                  <a:schemeClr val="tx1"/>
                </a:solidFill>
                <a:effectLst/>
                <a:latin typeface="Arial" panose="020B0604020202020204" pitchFamily="34" charset="0"/>
              </a:rPr>
              <a:t>alfaham</a:t>
            </a:r>
            <a:r>
              <a:rPr kumimoji="0" lang="en-US" altLang="en-US" sz="1700" b="0" i="0" u="none" strike="noStrike" cap="none" normalizeH="0" baseline="0" dirty="0">
                <a:ln>
                  <a:noFill/>
                </a:ln>
                <a:solidFill>
                  <a:schemeClr val="tx1"/>
                </a:solidFill>
                <a:effectLst/>
                <a:latin typeface="Arial" panose="020B0604020202020204" pitchFamily="34" charset="0"/>
              </a:rPr>
              <a:t> when getting fast food, making it the clear </a:t>
            </a:r>
            <a:r>
              <a:rPr kumimoji="0" lang="en-US" altLang="en-US" sz="1700" b="0" i="0" u="none" strike="noStrike" cap="none" normalizeH="0" baseline="0" dirty="0" err="1">
                <a:ln>
                  <a:noFill/>
                </a:ln>
                <a:solidFill>
                  <a:schemeClr val="tx1"/>
                </a:solidFill>
                <a:effectLst/>
                <a:latin typeface="Arial" panose="020B0604020202020204" pitchFamily="34" charset="0"/>
              </a:rPr>
              <a:t>favourite</a:t>
            </a:r>
            <a:r>
              <a:rPr kumimoji="0" lang="en-US" altLang="en-US" sz="1700" b="0" i="0" u="none" strike="noStrike" cap="none" normalizeH="0" baseline="0" dirty="0">
                <a:ln>
                  <a:noFill/>
                </a:ln>
                <a:solidFill>
                  <a:schemeClr val="tx1"/>
                </a:solidFill>
                <a:effectLst/>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0" u="none" strike="noStrike" cap="none" normalizeH="0" baseline="0" dirty="0">
                <a:ln>
                  <a:noFill/>
                </a:ln>
                <a:solidFill>
                  <a:schemeClr val="tx1"/>
                </a:solidFill>
                <a:effectLst/>
                <a:latin typeface="Arial" panose="020B0604020202020204" pitchFamily="34" charset="0"/>
              </a:rPr>
              <a:t>Middle Eastern Food Influence</a:t>
            </a:r>
            <a:r>
              <a:rPr kumimoji="0" lang="en-US" altLang="en-US" sz="1700" b="0" i="0" u="none" strike="noStrike" cap="none" normalizeH="0" baseline="0" dirty="0">
                <a:ln>
                  <a:noFill/>
                </a:ln>
                <a:solidFill>
                  <a:schemeClr val="tx1"/>
                </a:solidFill>
                <a:effectLst/>
                <a:latin typeface="Arial" panose="020B0604020202020204" pitchFamily="34" charset="0"/>
              </a:rPr>
              <a:t>: Traditional items like Mandi (</a:t>
            </a:r>
            <a:r>
              <a:rPr lang="en-US" altLang="en-US" sz="1700" dirty="0">
                <a:latin typeface="Arial" panose="020B0604020202020204" pitchFamily="34" charset="0"/>
              </a:rPr>
              <a:t>68.9</a:t>
            </a:r>
            <a:r>
              <a:rPr kumimoji="0" lang="en-US" altLang="en-US" sz="1700" b="0" i="0" u="none" strike="noStrike" cap="none" normalizeH="0" baseline="0" dirty="0">
                <a:ln>
                  <a:noFill/>
                </a:ln>
                <a:solidFill>
                  <a:schemeClr val="tx1"/>
                </a:solidFill>
                <a:effectLst/>
                <a:latin typeface="Arial" panose="020B0604020202020204" pitchFamily="34" charset="0"/>
              </a:rPr>
              <a:t>%) and Shawarma (</a:t>
            </a:r>
            <a:r>
              <a:rPr lang="en-US" altLang="en-US" sz="1700" dirty="0">
                <a:latin typeface="Arial" panose="020B0604020202020204" pitchFamily="34" charset="0"/>
              </a:rPr>
              <a:t>48.3</a:t>
            </a:r>
            <a:r>
              <a:rPr kumimoji="0" lang="en-US" altLang="en-US" sz="1700" b="0" i="0" u="none" strike="noStrike" cap="none" normalizeH="0" baseline="0" dirty="0">
                <a:ln>
                  <a:noFill/>
                </a:ln>
                <a:solidFill>
                  <a:schemeClr val="tx1"/>
                </a:solidFill>
                <a:effectLst/>
                <a:latin typeface="Arial" panose="020B0604020202020204" pitchFamily="34" charset="0"/>
              </a:rPr>
              <a:t>%) are extremely popular, even more than Western options. </a:t>
            </a:r>
          </a:p>
          <a:p>
            <a:pPr marR="0" lvl="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0" u="none" strike="noStrike" cap="none" normalizeH="0" baseline="0" dirty="0">
                <a:ln>
                  <a:noFill/>
                </a:ln>
                <a:solidFill>
                  <a:schemeClr val="tx1"/>
                </a:solidFill>
                <a:effectLst/>
                <a:latin typeface="Arial" panose="020B0604020202020204" pitchFamily="34" charset="0"/>
              </a:rPr>
              <a:t>People Like Variety</a:t>
            </a:r>
            <a:r>
              <a:rPr kumimoji="0" lang="en-US" altLang="en-US" sz="1700" b="0" i="0" u="none" strike="noStrike" cap="none" normalizeH="0" baseline="0" dirty="0">
                <a:ln>
                  <a:noFill/>
                </a:ln>
                <a:solidFill>
                  <a:schemeClr val="tx1"/>
                </a:solidFill>
                <a:effectLst/>
                <a:latin typeface="Arial" panose="020B0604020202020204" pitchFamily="34" charset="0"/>
              </a:rPr>
              <a:t>: The average person selected nearly 4 different types of fast food they enjoy, showing people aren't loyal to just one type. </a:t>
            </a:r>
          </a:p>
          <a:p>
            <a:pPr marR="0" lvl="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0" u="none" strike="noStrike" cap="none" normalizeH="0" baseline="0" dirty="0">
                <a:ln>
                  <a:noFill/>
                </a:ln>
                <a:solidFill>
                  <a:schemeClr val="tx1"/>
                </a:solidFill>
                <a:effectLst/>
                <a:latin typeface="Arial" panose="020B0604020202020204" pitchFamily="34" charset="0"/>
              </a:rPr>
              <a:t>Western Fast Food Takes a Back Seat</a:t>
            </a:r>
            <a:r>
              <a:rPr kumimoji="0" lang="en-US" altLang="en-US" sz="1700" b="0" i="0" u="none" strike="noStrike" cap="none" normalizeH="0" baseline="0" dirty="0">
                <a:ln>
                  <a:noFill/>
                </a:ln>
                <a:solidFill>
                  <a:schemeClr val="tx1"/>
                </a:solidFill>
                <a:effectLst/>
                <a:latin typeface="Arial" panose="020B0604020202020204" pitchFamily="34" charset="0"/>
              </a:rPr>
              <a:t>: Despite their global popularity, burgers (27.5%) and pizza (16.7%) are much less popular than other options in this survey. </a:t>
            </a:r>
          </a:p>
          <a:p>
            <a:pPr marR="0" lvl="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0" u="none" strike="noStrike" cap="none" normalizeH="0" baseline="0" dirty="0">
                <a:ln>
                  <a:noFill/>
                </a:ln>
                <a:solidFill>
                  <a:schemeClr val="tx1"/>
                </a:solidFill>
                <a:effectLst/>
                <a:latin typeface="Arial" panose="020B0604020202020204" pitchFamily="34" charset="0"/>
              </a:rPr>
              <a:t>Regional Tastes Matter</a:t>
            </a:r>
            <a:r>
              <a:rPr kumimoji="0" lang="en-US" altLang="en-US" sz="1700" b="0" i="0" u="none" strike="noStrike" cap="none" normalizeH="0" baseline="0" dirty="0">
                <a:ln>
                  <a:noFill/>
                </a:ln>
                <a:solidFill>
                  <a:schemeClr val="tx1"/>
                </a:solidFill>
                <a:effectLst/>
                <a:latin typeface="Arial" panose="020B0604020202020204" pitchFamily="34" charset="0"/>
              </a:rPr>
              <a:t>: The strong preference for Mandi, Shawarma, and Roti suggests this survey likely took place in a region with Middle Eastern or South Asian influences. </a:t>
            </a:r>
          </a:p>
          <a:p>
            <a:endParaRPr lang="en-IN" dirty="0"/>
          </a:p>
        </p:txBody>
      </p:sp>
      <p:sp>
        <p:nvSpPr>
          <p:cNvPr id="3" name="Content Placeholder 2">
            <a:extLst>
              <a:ext uri="{FF2B5EF4-FFF2-40B4-BE49-F238E27FC236}">
                <a16:creationId xmlns:a16="http://schemas.microsoft.com/office/drawing/2014/main" id="{3295DEC9-B379-81F7-B916-8C13E80634A1}"/>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3616866E-429F-EC8F-04FF-430F00DAC074}"/>
              </a:ext>
            </a:extLst>
          </p:cNvPr>
          <p:cNvPicPr>
            <a:picLocks noChangeAspect="1"/>
          </p:cNvPicPr>
          <p:nvPr/>
        </p:nvPicPr>
        <p:blipFill>
          <a:blip r:embed="rId2"/>
          <a:stretch>
            <a:fillRect/>
          </a:stretch>
        </p:blipFill>
        <p:spPr>
          <a:xfrm>
            <a:off x="6264132" y="398113"/>
            <a:ext cx="5750887" cy="5973190"/>
          </a:xfrm>
          <a:prstGeom prst="rect">
            <a:avLst/>
          </a:prstGeom>
        </p:spPr>
      </p:pic>
    </p:spTree>
    <p:extLst>
      <p:ext uri="{BB962C8B-B14F-4D97-AF65-F5344CB8AC3E}">
        <p14:creationId xmlns:p14="http://schemas.microsoft.com/office/powerpoint/2010/main" val="3123176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02AA94-EE43-7D99-1E4E-54F3ED819821}"/>
              </a:ext>
            </a:extLst>
          </p:cNvPr>
          <p:cNvSpPr>
            <a:spLocks noGrp="1"/>
          </p:cNvSpPr>
          <p:nvPr>
            <p:ph type="subTitle" idx="1"/>
          </p:nvPr>
        </p:nvSpPr>
        <p:spPr>
          <a:xfrm>
            <a:off x="2528046" y="1039073"/>
            <a:ext cx="7284548" cy="3916385"/>
          </a:xfrm>
        </p:spPr>
        <p:txBody>
          <a:bodyPr/>
          <a:lstStyle/>
          <a:p>
            <a:pPr algn="just"/>
            <a:r>
              <a:rPr lang="en-US" sz="2800" b="1" u="sng" dirty="0">
                <a:solidFill>
                  <a:schemeClr val="accent3">
                    <a:lumMod val="50000"/>
                  </a:schemeClr>
                </a:solidFill>
              </a:rPr>
              <a:t>Summary:</a:t>
            </a:r>
          </a:p>
          <a:p>
            <a:pPr marL="342900" indent="-342900" algn="l">
              <a:buClr>
                <a:schemeClr val="accent3">
                  <a:lumMod val="50000"/>
                </a:schemeClr>
              </a:buClr>
              <a:buFont typeface="Wingdings" panose="05000000000000000000" pitchFamily="2" charset="2"/>
              <a:buChar char="Ø"/>
            </a:pPr>
            <a:r>
              <a:rPr lang="en-US" sz="2400" dirty="0">
                <a:solidFill>
                  <a:schemeClr val="bg1">
                    <a:lumMod val="95000"/>
                    <a:lumOff val="5000"/>
                  </a:schemeClr>
                </a:solidFill>
                <a:latin typeface="Arial Narrow" panose="020B0606020202030204" pitchFamily="34" charset="0"/>
              </a:rPr>
              <a:t>This survey shows that when it comes to fast food preferences, </a:t>
            </a:r>
            <a:r>
              <a:rPr lang="en-US" sz="2400" dirty="0" err="1">
                <a:solidFill>
                  <a:schemeClr val="bg1">
                    <a:lumMod val="95000"/>
                    <a:lumOff val="5000"/>
                  </a:schemeClr>
                </a:solidFill>
                <a:latin typeface="Arial Narrow" panose="020B0606020202030204" pitchFamily="34" charset="0"/>
              </a:rPr>
              <a:t>Alfaham</a:t>
            </a:r>
            <a:r>
              <a:rPr lang="en-US" sz="2400" dirty="0">
                <a:solidFill>
                  <a:schemeClr val="bg1">
                    <a:lumMod val="95000"/>
                    <a:lumOff val="5000"/>
                  </a:schemeClr>
                </a:solidFill>
                <a:latin typeface="Arial Narrow" panose="020B0606020202030204" pitchFamily="34" charset="0"/>
              </a:rPr>
              <a:t> and Middle Eastern/Indian options are far more popular than traditional Western fast food like burgers and pizza. </a:t>
            </a:r>
          </a:p>
          <a:p>
            <a:pPr marL="342900" indent="-342900" algn="l">
              <a:buClr>
                <a:schemeClr val="accent3">
                  <a:lumMod val="50000"/>
                </a:schemeClr>
              </a:buClr>
              <a:buFont typeface="Wingdings" panose="05000000000000000000" pitchFamily="2" charset="2"/>
              <a:buChar char="Ø"/>
            </a:pPr>
            <a:r>
              <a:rPr lang="en-US" sz="2400" dirty="0">
                <a:solidFill>
                  <a:schemeClr val="bg1">
                    <a:lumMod val="95000"/>
                    <a:lumOff val="5000"/>
                  </a:schemeClr>
                </a:solidFill>
                <a:latin typeface="Arial Narrow" panose="020B0606020202030204" pitchFamily="34" charset="0"/>
              </a:rPr>
              <a:t>Most people enjoy multiple types of fast food rather than sticking to just one category. </a:t>
            </a:r>
          </a:p>
          <a:p>
            <a:endParaRPr lang="en-IN" dirty="0"/>
          </a:p>
        </p:txBody>
      </p:sp>
    </p:spTree>
    <p:extLst>
      <p:ext uri="{BB962C8B-B14F-4D97-AF65-F5344CB8AC3E}">
        <p14:creationId xmlns:p14="http://schemas.microsoft.com/office/powerpoint/2010/main" val="2056799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F58BB7-1DB0-B0DD-7DBD-8D26CD24CE69}"/>
              </a:ext>
            </a:extLst>
          </p:cNvPr>
          <p:cNvSpPr>
            <a:spLocks noGrp="1"/>
          </p:cNvSpPr>
          <p:nvPr>
            <p:ph type="body" sz="half" idx="2"/>
          </p:nvPr>
        </p:nvSpPr>
        <p:spPr>
          <a:xfrm>
            <a:off x="417477" y="1003363"/>
            <a:ext cx="5177077" cy="2194036"/>
          </a:xfrm>
        </p:spPr>
        <p:txBody>
          <a:bodyPr/>
          <a:lstStyle/>
          <a:p>
            <a:pPr algn="just">
              <a:buNone/>
            </a:pPr>
            <a:r>
              <a:rPr lang="en-US" sz="2000" dirty="0">
                <a:solidFill>
                  <a:schemeClr val="tx1"/>
                </a:solidFill>
                <a:latin typeface="Arial Narrow" panose="020B0606020202030204" pitchFamily="34" charset="0"/>
              </a:rPr>
              <a:t>The sample was divided into two gender categories:</a:t>
            </a:r>
          </a:p>
          <a:p>
            <a:pPr algn="just">
              <a:buNone/>
            </a:pPr>
            <a:r>
              <a:rPr lang="en-US" sz="2000" dirty="0">
                <a:solidFill>
                  <a:schemeClr val="tx1"/>
                </a:solidFill>
                <a:latin typeface="Arial Narrow" panose="020B0606020202030204" pitchFamily="34" charset="0"/>
              </a:rPr>
              <a:t>Where 0 denote “Female” and 1 denote “Male”</a:t>
            </a:r>
          </a:p>
          <a:p>
            <a:pPr marL="285750" indent="-285750" algn="just">
              <a:buClr>
                <a:schemeClr val="tx2">
                  <a:lumMod val="50000"/>
                </a:schemeClr>
              </a:buClr>
              <a:buFont typeface="Wingdings" panose="05000000000000000000" pitchFamily="2" charset="2"/>
              <a:buChar char="§"/>
            </a:pPr>
            <a:r>
              <a:rPr lang="en-US" sz="2000" dirty="0">
                <a:solidFill>
                  <a:schemeClr val="tx1"/>
                </a:solidFill>
                <a:latin typeface="Arial Narrow" panose="020B0606020202030204" pitchFamily="34" charset="0"/>
              </a:rPr>
              <a:t>Female: 43.6% of respondents</a:t>
            </a:r>
          </a:p>
          <a:p>
            <a:pPr marL="285750" indent="-285750" algn="just">
              <a:buClr>
                <a:schemeClr val="tx2">
                  <a:lumMod val="50000"/>
                </a:schemeClr>
              </a:buClr>
              <a:buFont typeface="Wingdings" panose="05000000000000000000" pitchFamily="2" charset="2"/>
              <a:buChar char="§"/>
            </a:pPr>
            <a:r>
              <a:rPr lang="en-US" sz="2000" dirty="0">
                <a:solidFill>
                  <a:schemeClr val="tx1"/>
                </a:solidFill>
                <a:latin typeface="Arial Narrow" panose="020B0606020202030204" pitchFamily="34" charset="0"/>
              </a:rPr>
              <a:t>Male: 56.4% of respondents</a:t>
            </a:r>
          </a:p>
          <a:p>
            <a:endParaRPr lang="en-IN" dirty="0"/>
          </a:p>
        </p:txBody>
      </p:sp>
      <p:sp>
        <p:nvSpPr>
          <p:cNvPr id="8" name="TextBox 7">
            <a:extLst>
              <a:ext uri="{FF2B5EF4-FFF2-40B4-BE49-F238E27FC236}">
                <a16:creationId xmlns:a16="http://schemas.microsoft.com/office/drawing/2014/main" id="{63D3482A-53AD-8D87-3A95-858C271DA389}"/>
              </a:ext>
            </a:extLst>
          </p:cNvPr>
          <p:cNvSpPr txBox="1"/>
          <p:nvPr/>
        </p:nvSpPr>
        <p:spPr>
          <a:xfrm>
            <a:off x="140199" y="2851534"/>
            <a:ext cx="4252846" cy="461665"/>
          </a:xfrm>
          <a:prstGeom prst="rect">
            <a:avLst/>
          </a:prstGeom>
          <a:noFill/>
        </p:spPr>
        <p:txBody>
          <a:bodyPr wrap="square" rtlCol="0">
            <a:spAutoFit/>
          </a:bodyPr>
          <a:lstStyle/>
          <a:p>
            <a:r>
              <a:rPr lang="en-IN" sz="2400" u="sng" dirty="0">
                <a:solidFill>
                  <a:schemeClr val="accent3">
                    <a:lumMod val="50000"/>
                  </a:schemeClr>
                </a:solidFill>
                <a:latin typeface="Arial Narrow" panose="020B0606020202030204" pitchFamily="34" charset="0"/>
              </a:rPr>
              <a:t>Key gender-based findings</a:t>
            </a:r>
            <a:r>
              <a:rPr lang="en-IN" dirty="0"/>
              <a:t>:</a:t>
            </a:r>
          </a:p>
        </p:txBody>
      </p:sp>
      <p:sp>
        <p:nvSpPr>
          <p:cNvPr id="9" name="TextBox 8">
            <a:extLst>
              <a:ext uri="{FF2B5EF4-FFF2-40B4-BE49-F238E27FC236}">
                <a16:creationId xmlns:a16="http://schemas.microsoft.com/office/drawing/2014/main" id="{47ED0057-4A94-E9A4-C964-8EAB6C21D808}"/>
              </a:ext>
            </a:extLst>
          </p:cNvPr>
          <p:cNvSpPr txBox="1"/>
          <p:nvPr/>
        </p:nvSpPr>
        <p:spPr>
          <a:xfrm>
            <a:off x="140199" y="3429000"/>
            <a:ext cx="5837814" cy="2831544"/>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000" dirty="0">
                <a:solidFill>
                  <a:schemeClr val="tx1">
                    <a:lumMod val="95000"/>
                    <a:lumOff val="5000"/>
                  </a:schemeClr>
                </a:solidFill>
                <a:latin typeface="Arial Narrow" panose="020B0606020202030204" pitchFamily="34" charset="0"/>
              </a:rPr>
              <a:t>Male</a:t>
            </a: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consistently showed higher preferences across all fast food types </a:t>
            </a:r>
          </a:p>
          <a:p>
            <a:pPr marR="0" lvl="0" algn="l" defTabSz="914400" rtl="0" eaLnBrk="0" fontAlgn="base" latinLnBrk="0" hangingPunct="0">
              <a:lnSpc>
                <a:spcPct val="100000"/>
              </a:lnSpc>
              <a:spcBef>
                <a:spcPct val="0"/>
              </a:spcBef>
              <a:spcAft>
                <a:spcPct val="0"/>
              </a:spcAft>
              <a:buClrTx/>
              <a:buSzTx/>
              <a:tabLst/>
            </a:pPr>
            <a:r>
              <a:rPr lang="en-US" altLang="en-US" sz="2000" dirty="0">
                <a:solidFill>
                  <a:schemeClr val="accent3">
                    <a:lumMod val="50000"/>
                  </a:schemeClr>
                </a:solidFill>
                <a:latin typeface="Arial Narrow" panose="020B0606020202030204" pitchFamily="34" charset="0"/>
              </a:rPr>
              <a:t>      </a:t>
            </a:r>
            <a:r>
              <a:rPr kumimoji="0" lang="en-US" altLang="en-US" sz="2000" b="0" i="0" u="none" strike="noStrike" cap="none" normalizeH="0" baseline="0" dirty="0">
                <a:ln>
                  <a:noFill/>
                </a:ln>
                <a:solidFill>
                  <a:schemeClr val="accent3">
                    <a:lumMod val="50000"/>
                  </a:schemeClr>
                </a:solidFill>
                <a:effectLst/>
                <a:latin typeface="Arial Narrow" panose="020B0606020202030204" pitchFamily="34" charset="0"/>
              </a:rPr>
              <a:t>Largest gender differences were observed in: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Mandi (41.4% for Male vs. 27.5% for Female)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000" dirty="0" err="1">
                <a:solidFill>
                  <a:schemeClr val="tx1">
                    <a:lumMod val="95000"/>
                    <a:lumOff val="5000"/>
                  </a:schemeClr>
                </a:solidFill>
                <a:latin typeface="Arial Narrow" panose="020B0606020202030204" pitchFamily="34" charset="0"/>
              </a:rPr>
              <a:t>Alfaham</a:t>
            </a: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a:t>
            </a:r>
            <a:r>
              <a:rPr lang="en-US" altLang="en-US" sz="2000" dirty="0">
                <a:solidFill>
                  <a:schemeClr val="tx1">
                    <a:lumMod val="95000"/>
                    <a:lumOff val="5000"/>
                  </a:schemeClr>
                </a:solidFill>
                <a:latin typeface="Arial Narrow" panose="020B0606020202030204" pitchFamily="34" charset="0"/>
              </a:rPr>
              <a:t>40.9</a:t>
            </a: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for Male vs. 31.6% for Female)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a:t>
            </a:r>
            <a:r>
              <a:rPr kumimoji="0" lang="en-US" altLang="en-US" sz="2000" b="0" i="0" u="none" strike="noStrike" cap="none" normalizeH="0" baseline="0" dirty="0">
                <a:ln>
                  <a:noFill/>
                </a:ln>
                <a:solidFill>
                  <a:schemeClr val="accent3">
                    <a:lumMod val="50000"/>
                  </a:schemeClr>
                </a:solidFill>
                <a:effectLst/>
                <a:latin typeface="Arial Narrow" panose="020B0606020202030204" pitchFamily="34" charset="0"/>
              </a:rPr>
              <a:t>Smallest gender differences were in</a:t>
            </a:r>
            <a:r>
              <a:rPr kumimoji="0" lang="en-US" altLang="en-US" sz="2000" b="0" i="0" u="none" strike="noStrike" cap="none" normalizeH="0" baseline="0" dirty="0">
                <a:ln>
                  <a:noFill/>
                </a:ln>
                <a:solidFill>
                  <a:srgbClr val="7030A0"/>
                </a:solidFill>
                <a:effectLst/>
                <a:latin typeface="Arial Narrow" panose="020B0606020202030204"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Sandwiches (15.9% for Male vs. </a:t>
            </a:r>
            <a:r>
              <a:rPr lang="en-US" altLang="en-US" sz="2000" dirty="0">
                <a:solidFill>
                  <a:schemeClr val="tx1">
                    <a:lumMod val="95000"/>
                    <a:lumOff val="5000"/>
                  </a:schemeClr>
                </a:solidFill>
                <a:latin typeface="Arial Narrow" panose="020B0606020202030204" pitchFamily="34" charset="0"/>
              </a:rPr>
              <a:t>12.7</a:t>
            </a: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for Female)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Burgers (15.9% for Male vs. </a:t>
            </a:r>
            <a:r>
              <a:rPr lang="en-US" altLang="en-US" sz="2000" dirty="0">
                <a:solidFill>
                  <a:schemeClr val="tx1">
                    <a:lumMod val="95000"/>
                    <a:lumOff val="5000"/>
                  </a:schemeClr>
                </a:solidFill>
                <a:latin typeface="Arial Narrow" panose="020B0606020202030204" pitchFamily="34" charset="0"/>
              </a:rPr>
              <a:t>11.5</a:t>
            </a: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for Female)</a:t>
            </a:r>
          </a:p>
          <a:p>
            <a:endParaRPr lang="en-IN" dirty="0"/>
          </a:p>
        </p:txBody>
      </p:sp>
      <p:sp>
        <p:nvSpPr>
          <p:cNvPr id="10" name="Rectangle 1">
            <a:extLst>
              <a:ext uri="{FF2B5EF4-FFF2-40B4-BE49-F238E27FC236}">
                <a16:creationId xmlns:a16="http://schemas.microsoft.com/office/drawing/2014/main" id="{D5116D37-F353-1401-7E9A-0940CD93FB3D}"/>
              </a:ext>
            </a:extLst>
          </p:cNvPr>
          <p:cNvSpPr>
            <a:spLocks noChangeArrowheads="1"/>
          </p:cNvSpPr>
          <p:nvPr/>
        </p:nvSpPr>
        <p:spPr bwMode="auto">
          <a:xfrm>
            <a:off x="127820" y="100419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E32F773D-23F4-4A07-360A-9110BC01FCD4}"/>
              </a:ext>
            </a:extLst>
          </p:cNvPr>
          <p:cNvPicPr>
            <a:picLocks noChangeAspect="1"/>
          </p:cNvPicPr>
          <p:nvPr/>
        </p:nvPicPr>
        <p:blipFill>
          <a:blip r:embed="rId2"/>
          <a:stretch>
            <a:fillRect/>
          </a:stretch>
        </p:blipFill>
        <p:spPr>
          <a:xfrm>
            <a:off x="6379480" y="446456"/>
            <a:ext cx="5672321" cy="5965087"/>
          </a:xfrm>
          <a:prstGeom prst="rect">
            <a:avLst/>
          </a:prstGeom>
        </p:spPr>
      </p:pic>
      <p:sp>
        <p:nvSpPr>
          <p:cNvPr id="2" name="Title 4">
            <a:extLst>
              <a:ext uri="{FF2B5EF4-FFF2-40B4-BE49-F238E27FC236}">
                <a16:creationId xmlns:a16="http://schemas.microsoft.com/office/drawing/2014/main" id="{CC0C7753-8B8D-5289-C477-2DE66FAD893B}"/>
              </a:ext>
            </a:extLst>
          </p:cNvPr>
          <p:cNvSpPr txBox="1">
            <a:spLocks/>
          </p:cNvSpPr>
          <p:nvPr/>
        </p:nvSpPr>
        <p:spPr bwMode="blackWhite">
          <a:xfrm>
            <a:off x="510996" y="317807"/>
            <a:ext cx="4765656" cy="461665"/>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2000" b="1" dirty="0">
                <a:solidFill>
                  <a:schemeClr val="tx1"/>
                </a:solidFill>
                <a:latin typeface="Goudy Old Style" panose="02020502050305020303" pitchFamily="18" charset="0"/>
              </a:rPr>
              <a:t>Fast food types by Gender</a:t>
            </a:r>
            <a:r>
              <a:rPr lang="en-IN" sz="2000" b="1" kern="100"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 </a:t>
            </a:r>
            <a:endParaRPr lang="en-IN" sz="2000" b="1" dirty="0">
              <a:solidFill>
                <a:schemeClr val="tx1"/>
              </a:solidFill>
            </a:endParaRPr>
          </a:p>
        </p:txBody>
      </p:sp>
    </p:spTree>
    <p:extLst>
      <p:ext uri="{BB962C8B-B14F-4D97-AF65-F5344CB8AC3E}">
        <p14:creationId xmlns:p14="http://schemas.microsoft.com/office/powerpoint/2010/main" val="1328022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5CC63D-E92B-ACA6-3F64-E46CBBF84254}"/>
              </a:ext>
            </a:extLst>
          </p:cNvPr>
          <p:cNvSpPr>
            <a:spLocks noGrp="1"/>
          </p:cNvSpPr>
          <p:nvPr>
            <p:ph type="body" sz="half" idx="2"/>
          </p:nvPr>
        </p:nvSpPr>
        <p:spPr>
          <a:xfrm>
            <a:off x="343147" y="872613"/>
            <a:ext cx="5219947" cy="2556387"/>
          </a:xfrm>
        </p:spPr>
        <p:txBody>
          <a:bodyPr>
            <a:normAutofit fontScale="47500" lnSpcReduction="20000"/>
          </a:bodyPr>
          <a:lstStyle/>
          <a:p>
            <a:pPr algn="l">
              <a:buNone/>
            </a:pPr>
            <a:r>
              <a:rPr lang="en-US" sz="4500" dirty="0">
                <a:solidFill>
                  <a:schemeClr val="accent6">
                    <a:lumMod val="50000"/>
                  </a:schemeClr>
                </a:solidFill>
                <a:latin typeface="Arial Narrow" panose="020B0606020202030204" pitchFamily="34" charset="0"/>
              </a:rPr>
              <a:t>The sample was divided into four age groups:</a:t>
            </a:r>
          </a:p>
          <a:p>
            <a:pPr algn="l">
              <a:buNone/>
            </a:pPr>
            <a:r>
              <a:rPr lang="en-US" sz="3800" dirty="0">
                <a:solidFill>
                  <a:schemeClr val="accent6">
                    <a:lumMod val="50000"/>
                  </a:schemeClr>
                </a:solidFill>
                <a:latin typeface="Arial Narrow" panose="020B0606020202030204" pitchFamily="34" charset="0"/>
              </a:rPr>
              <a:t>Age group 0 represents 10-20, 1 represents 21-30, </a:t>
            </a:r>
          </a:p>
          <a:p>
            <a:pPr algn="l">
              <a:buNone/>
            </a:pPr>
            <a:r>
              <a:rPr lang="en-US" sz="3800" dirty="0">
                <a:solidFill>
                  <a:schemeClr val="accent6">
                    <a:lumMod val="50000"/>
                  </a:schemeClr>
                </a:solidFill>
                <a:latin typeface="Arial Narrow" panose="020B0606020202030204" pitchFamily="34" charset="0"/>
              </a:rPr>
              <a:t>2 represents 31-40</a:t>
            </a:r>
          </a:p>
          <a:p>
            <a:pPr marL="285750" indent="-285750" algn="l">
              <a:buClr>
                <a:schemeClr val="tx1">
                  <a:lumMod val="95000"/>
                  <a:lumOff val="5000"/>
                </a:schemeClr>
              </a:buClr>
              <a:buFont typeface="Wingdings" panose="05000000000000000000" pitchFamily="2" charset="2"/>
              <a:buChar char="§"/>
            </a:pPr>
            <a:r>
              <a:rPr lang="en-US" sz="3800" dirty="0">
                <a:solidFill>
                  <a:schemeClr val="accent6">
                    <a:lumMod val="50000"/>
                  </a:schemeClr>
                </a:solidFill>
                <a:latin typeface="Arial Narrow" panose="020B0606020202030204" pitchFamily="34" charset="0"/>
              </a:rPr>
              <a:t>10-20 Age group : 39.0% of respondents</a:t>
            </a:r>
          </a:p>
          <a:p>
            <a:pPr marL="285750" indent="-285750" algn="l">
              <a:buClr>
                <a:schemeClr val="tx1">
                  <a:lumMod val="95000"/>
                  <a:lumOff val="5000"/>
                </a:schemeClr>
              </a:buClr>
              <a:buFont typeface="Wingdings" panose="05000000000000000000" pitchFamily="2" charset="2"/>
              <a:buChar char="§"/>
            </a:pPr>
            <a:r>
              <a:rPr lang="en-US" sz="3800" dirty="0">
                <a:solidFill>
                  <a:schemeClr val="accent6">
                    <a:lumMod val="50000"/>
                  </a:schemeClr>
                </a:solidFill>
                <a:latin typeface="Arial Narrow" panose="020B0606020202030204" pitchFamily="34" charset="0"/>
              </a:rPr>
              <a:t>21-30 Age group : 52.0% of respondents (largest group)</a:t>
            </a:r>
          </a:p>
          <a:p>
            <a:pPr marL="285750" indent="-285750" algn="l">
              <a:buClr>
                <a:schemeClr val="tx1">
                  <a:lumMod val="95000"/>
                  <a:lumOff val="5000"/>
                </a:schemeClr>
              </a:buClr>
              <a:buFont typeface="Wingdings" panose="05000000000000000000" pitchFamily="2" charset="2"/>
              <a:buChar char="§"/>
            </a:pPr>
            <a:r>
              <a:rPr lang="en-US" sz="3800" dirty="0">
                <a:solidFill>
                  <a:schemeClr val="accent6">
                    <a:lumMod val="50000"/>
                  </a:schemeClr>
                </a:solidFill>
                <a:latin typeface="Arial Narrow" panose="020B0606020202030204" pitchFamily="34" charset="0"/>
              </a:rPr>
              <a:t>31-40 Age group : 9.1% of respondents</a:t>
            </a:r>
          </a:p>
        </p:txBody>
      </p:sp>
      <p:sp>
        <p:nvSpPr>
          <p:cNvPr id="6" name="TextBox 5">
            <a:extLst>
              <a:ext uri="{FF2B5EF4-FFF2-40B4-BE49-F238E27FC236}">
                <a16:creationId xmlns:a16="http://schemas.microsoft.com/office/drawing/2014/main" id="{34B0F8BF-C569-1258-FF3A-C90F58FDC539}"/>
              </a:ext>
            </a:extLst>
          </p:cNvPr>
          <p:cNvSpPr txBox="1"/>
          <p:nvPr/>
        </p:nvSpPr>
        <p:spPr>
          <a:xfrm>
            <a:off x="0" y="3364279"/>
            <a:ext cx="6145161" cy="3416320"/>
          </a:xfrm>
          <a:prstGeom prst="rect">
            <a:avLst/>
          </a:prstGeom>
          <a:noFill/>
        </p:spPr>
        <p:txBody>
          <a:bodyPr wrap="square" rtlCol="0">
            <a:spAutoFit/>
          </a:bodyPr>
          <a:lstStyle/>
          <a:p>
            <a:endParaRPr lang="en-IN" dirty="0"/>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000" dirty="0">
                <a:latin typeface="Arial Narrow" panose="020B0606020202030204" pitchFamily="34" charset="0"/>
              </a:rPr>
              <a:t>21-30</a:t>
            </a:r>
            <a:r>
              <a:rPr kumimoji="0" lang="en-US" altLang="en-US" sz="2000" b="0" i="0" u="none" strike="noStrike" cap="none" normalizeH="0" baseline="0" dirty="0">
                <a:ln>
                  <a:noFill/>
                </a:ln>
                <a:solidFill>
                  <a:schemeClr val="tx1"/>
                </a:solidFill>
                <a:effectLst/>
                <a:latin typeface="Arial Narrow" panose="020B0606020202030204" pitchFamily="34" charset="0"/>
              </a:rPr>
              <a:t> Age group showed the highest preference for: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Narrow" panose="020B0606020202030204" pitchFamily="34" charset="0"/>
              </a:rPr>
              <a:t>     </a:t>
            </a:r>
            <a:r>
              <a:rPr lang="en-US" altLang="en-US" sz="2000" dirty="0" err="1">
                <a:solidFill>
                  <a:schemeClr val="accent6">
                    <a:lumMod val="50000"/>
                  </a:schemeClr>
                </a:solidFill>
                <a:latin typeface="Arial Narrow" panose="020B0606020202030204" pitchFamily="34" charset="0"/>
              </a:rPr>
              <a:t>Alfaham</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a:t>
            </a:r>
            <a:r>
              <a:rPr lang="en-US" altLang="en-US" sz="2000" dirty="0">
                <a:solidFill>
                  <a:schemeClr val="accent6">
                    <a:lumMod val="50000"/>
                  </a:schemeClr>
                </a:solidFill>
                <a:latin typeface="Arial Narrow" panose="020B0606020202030204" pitchFamily="34" charset="0"/>
              </a:rPr>
              <a:t>39.7</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Mandi (37.5%)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Shawarma (</a:t>
            </a:r>
            <a:r>
              <a:rPr lang="en-US" altLang="en-US" sz="2000" dirty="0">
                <a:solidFill>
                  <a:schemeClr val="accent6">
                    <a:lumMod val="50000"/>
                  </a:schemeClr>
                </a:solidFill>
                <a:latin typeface="Arial Narrow" panose="020B0606020202030204" pitchFamily="34" charset="0"/>
              </a:rPr>
              <a:t>25.0</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Narrow" panose="020B0606020202030204" pitchFamily="34" charset="0"/>
              </a:rPr>
              <a:t>10-20 Age group  preferred: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Narrow" panose="020B0606020202030204" pitchFamily="34" charset="0"/>
              </a:rPr>
              <a:t>      </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Pizza (9.1% vs. </a:t>
            </a:r>
            <a:r>
              <a:rPr lang="en-US" altLang="en-US" sz="2000" dirty="0">
                <a:solidFill>
                  <a:schemeClr val="accent6">
                    <a:lumMod val="50000"/>
                  </a:schemeClr>
                </a:solidFill>
                <a:latin typeface="Arial Narrow" panose="020B0606020202030204" pitchFamily="34" charset="0"/>
              </a:rPr>
              <a:t>6.9</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for Age group 1)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Sandwiches (14.5% vs. 12.5% for Age group 1)</a:t>
            </a:r>
            <a:r>
              <a:rPr kumimoji="0" lang="en-US" altLang="en-US" sz="2000" b="0" i="0" u="none" strike="noStrike" cap="none" normalizeH="0" baseline="0" dirty="0">
                <a:ln>
                  <a:noFill/>
                </a:ln>
                <a:solidFill>
                  <a:schemeClr val="tx1"/>
                </a:solidFill>
                <a:effectLst/>
                <a:latin typeface="Arial Narrow" panose="020B060602020203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Narrow" panose="020B0606020202030204" pitchFamily="34" charset="0"/>
              </a:rPr>
              <a:t>31-40 Age group showed relatively higher preference for Roti and </a:t>
            </a:r>
            <a:r>
              <a:rPr lang="en-US" altLang="en-US" sz="2000" dirty="0" err="1">
                <a:latin typeface="Arial Narrow" panose="020B0606020202030204" pitchFamily="34" charset="0"/>
              </a:rPr>
              <a:t>Alfaham</a:t>
            </a:r>
            <a:r>
              <a:rPr kumimoji="0" lang="en-US" altLang="en-US" sz="2000" b="0" i="0" u="none" strike="noStrike" cap="none" normalizeH="0" baseline="0" dirty="0">
                <a:ln>
                  <a:noFill/>
                </a:ln>
                <a:solidFill>
                  <a:schemeClr val="tx1"/>
                </a:solidFill>
                <a:effectLst/>
                <a:latin typeface="Arial Narrow" panose="020B0606020202030204" pitchFamily="34" charset="0"/>
              </a:rPr>
              <a:t> compared to other fast food types </a:t>
            </a:r>
          </a:p>
          <a:p>
            <a:endParaRPr lang="en-IN" dirty="0"/>
          </a:p>
        </p:txBody>
      </p:sp>
      <p:sp>
        <p:nvSpPr>
          <p:cNvPr id="8" name="TextBox 7">
            <a:extLst>
              <a:ext uri="{FF2B5EF4-FFF2-40B4-BE49-F238E27FC236}">
                <a16:creationId xmlns:a16="http://schemas.microsoft.com/office/drawing/2014/main" id="{EB1922A5-740F-D58E-B1CA-E39292B41706}"/>
              </a:ext>
            </a:extLst>
          </p:cNvPr>
          <p:cNvSpPr txBox="1"/>
          <p:nvPr/>
        </p:nvSpPr>
        <p:spPr>
          <a:xfrm>
            <a:off x="28515" y="3130011"/>
            <a:ext cx="3972232" cy="400110"/>
          </a:xfrm>
          <a:prstGeom prst="rect">
            <a:avLst/>
          </a:prstGeom>
          <a:noFill/>
        </p:spPr>
        <p:txBody>
          <a:bodyPr wrap="square" rtlCol="0">
            <a:spAutoFit/>
          </a:bodyPr>
          <a:lstStyle/>
          <a:p>
            <a:r>
              <a:rPr lang="en-IN" sz="2000" u="sng" dirty="0">
                <a:solidFill>
                  <a:schemeClr val="accent3">
                    <a:lumMod val="50000"/>
                  </a:schemeClr>
                </a:solidFill>
                <a:latin typeface="Arial Narrow" panose="020B0606020202030204" pitchFamily="34" charset="0"/>
              </a:rPr>
              <a:t>Key age-based findings:</a:t>
            </a:r>
          </a:p>
        </p:txBody>
      </p:sp>
      <p:pic>
        <p:nvPicPr>
          <p:cNvPr id="14" name="Picture 13">
            <a:extLst>
              <a:ext uri="{FF2B5EF4-FFF2-40B4-BE49-F238E27FC236}">
                <a16:creationId xmlns:a16="http://schemas.microsoft.com/office/drawing/2014/main" id="{A5A98188-9D61-A745-C17B-B8DA8CB87716}"/>
              </a:ext>
            </a:extLst>
          </p:cNvPr>
          <p:cNvPicPr>
            <a:picLocks noChangeAspect="1"/>
          </p:cNvPicPr>
          <p:nvPr/>
        </p:nvPicPr>
        <p:blipFill>
          <a:blip r:embed="rId2"/>
          <a:stretch>
            <a:fillRect/>
          </a:stretch>
        </p:blipFill>
        <p:spPr>
          <a:xfrm>
            <a:off x="6410631" y="395806"/>
            <a:ext cx="5522999" cy="5995161"/>
          </a:xfrm>
          <a:prstGeom prst="rect">
            <a:avLst/>
          </a:prstGeom>
        </p:spPr>
      </p:pic>
      <p:sp>
        <p:nvSpPr>
          <p:cNvPr id="2" name="Title 4">
            <a:extLst>
              <a:ext uri="{FF2B5EF4-FFF2-40B4-BE49-F238E27FC236}">
                <a16:creationId xmlns:a16="http://schemas.microsoft.com/office/drawing/2014/main" id="{83A9B9E8-1CD3-3908-125F-F3F798DFF836}"/>
              </a:ext>
            </a:extLst>
          </p:cNvPr>
          <p:cNvSpPr txBox="1">
            <a:spLocks/>
          </p:cNvSpPr>
          <p:nvPr/>
        </p:nvSpPr>
        <p:spPr bwMode="blackWhite">
          <a:xfrm>
            <a:off x="885714" y="201845"/>
            <a:ext cx="4134811" cy="553634"/>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2000" b="1" dirty="0">
                <a:solidFill>
                  <a:schemeClr val="tx1"/>
                </a:solidFill>
                <a:latin typeface="Goudy Old Style" panose="02020502050305020303" pitchFamily="18" charset="0"/>
              </a:rPr>
              <a:t>Fast food types by Age</a:t>
            </a:r>
            <a:r>
              <a:rPr lang="en-IN" sz="2000" b="1" kern="100"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 </a:t>
            </a:r>
            <a:endParaRPr lang="en-IN" sz="2000" b="1" dirty="0">
              <a:solidFill>
                <a:schemeClr val="tx1"/>
              </a:solidFill>
            </a:endParaRPr>
          </a:p>
        </p:txBody>
      </p:sp>
    </p:spTree>
    <p:extLst>
      <p:ext uri="{BB962C8B-B14F-4D97-AF65-F5344CB8AC3E}">
        <p14:creationId xmlns:p14="http://schemas.microsoft.com/office/powerpoint/2010/main" val="2571965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3A5A7D-438D-5230-33F3-5AC0933A0175}"/>
              </a:ext>
            </a:extLst>
          </p:cNvPr>
          <p:cNvSpPr>
            <a:spLocks noGrp="1"/>
          </p:cNvSpPr>
          <p:nvPr>
            <p:ph type="body" sz="half" idx="2"/>
          </p:nvPr>
        </p:nvSpPr>
        <p:spPr>
          <a:xfrm>
            <a:off x="0" y="832596"/>
            <a:ext cx="5771535" cy="2669255"/>
          </a:xfrm>
        </p:spPr>
        <p:txBody>
          <a:bodyPr>
            <a:normAutofit/>
          </a:bodyPr>
          <a:lstStyle/>
          <a:p>
            <a:pPr algn="l">
              <a:buNone/>
            </a:pPr>
            <a:r>
              <a:rPr lang="en-US" sz="1800" dirty="0">
                <a:solidFill>
                  <a:schemeClr val="accent6">
                    <a:lumMod val="50000"/>
                  </a:schemeClr>
                </a:solidFill>
                <a:latin typeface="Arial Narrow" panose="020B0606020202030204" pitchFamily="34" charset="0"/>
              </a:rPr>
              <a:t>The sample was divided into four occupation categories:</a:t>
            </a:r>
          </a:p>
          <a:p>
            <a:pPr algn="l"/>
            <a:r>
              <a:rPr lang="en-US" sz="1800" dirty="0">
                <a:solidFill>
                  <a:schemeClr val="accent6">
                    <a:lumMod val="50000"/>
                  </a:schemeClr>
                </a:solidFill>
                <a:latin typeface="Arial Narrow" panose="020B0606020202030204" pitchFamily="34" charset="0"/>
                <a:cs typeface="Arial" panose="020B0604020202020204" pitchFamily="34" charset="0"/>
              </a:rPr>
              <a:t>0=“students” ,1=“working” ,2=“unemployed” ,</a:t>
            </a:r>
            <a:endParaRPr lang="en-US" sz="1800" dirty="0">
              <a:solidFill>
                <a:schemeClr val="accent6">
                  <a:lumMod val="50000"/>
                </a:schemeClr>
              </a:solidFill>
              <a:latin typeface="Arial Narrow" panose="020B0606020202030204" pitchFamily="34" charset="0"/>
            </a:endParaRPr>
          </a:p>
          <a:p>
            <a:pPr marL="285750" indent="-285750" algn="l">
              <a:buClr>
                <a:schemeClr val="tx1">
                  <a:lumMod val="95000"/>
                  <a:lumOff val="5000"/>
                </a:schemeClr>
              </a:buClr>
              <a:buFont typeface="Wingdings" panose="05000000000000000000" pitchFamily="2" charset="2"/>
              <a:buChar char="§"/>
            </a:pPr>
            <a:r>
              <a:rPr lang="en-US" sz="1800" dirty="0">
                <a:solidFill>
                  <a:schemeClr val="accent6">
                    <a:lumMod val="50000"/>
                  </a:schemeClr>
                </a:solidFill>
                <a:latin typeface="Arial Narrow" panose="020B0606020202030204" pitchFamily="34" charset="0"/>
              </a:rPr>
              <a:t>Students: 60.8% of respondents (majority)</a:t>
            </a:r>
          </a:p>
          <a:p>
            <a:pPr marL="285750" indent="-285750" algn="l">
              <a:buClr>
                <a:schemeClr val="tx1">
                  <a:lumMod val="95000"/>
                  <a:lumOff val="5000"/>
                </a:schemeClr>
              </a:buClr>
              <a:buFont typeface="Wingdings" panose="05000000000000000000" pitchFamily="2" charset="2"/>
              <a:buChar char="§"/>
            </a:pPr>
            <a:r>
              <a:rPr lang="en-US" sz="1800" dirty="0">
                <a:solidFill>
                  <a:schemeClr val="accent6">
                    <a:lumMod val="50000"/>
                  </a:schemeClr>
                </a:solidFill>
                <a:latin typeface="Arial Narrow" panose="020B0606020202030204" pitchFamily="34" charset="0"/>
              </a:rPr>
              <a:t>Working: 33.6% of respondents</a:t>
            </a:r>
          </a:p>
          <a:p>
            <a:pPr marL="285750" indent="-285750" algn="l">
              <a:buClr>
                <a:schemeClr val="tx1">
                  <a:lumMod val="95000"/>
                  <a:lumOff val="5000"/>
                </a:schemeClr>
              </a:buClr>
              <a:buFont typeface="Wingdings" panose="05000000000000000000" pitchFamily="2" charset="2"/>
              <a:buChar char="§"/>
            </a:pPr>
            <a:r>
              <a:rPr lang="en-US" sz="1800" dirty="0">
                <a:solidFill>
                  <a:schemeClr val="accent6">
                    <a:lumMod val="50000"/>
                  </a:schemeClr>
                </a:solidFill>
                <a:latin typeface="Arial Narrow" panose="020B0606020202030204" pitchFamily="34" charset="0"/>
              </a:rPr>
              <a:t>Unemployed: 5.6% of respondents</a:t>
            </a:r>
          </a:p>
          <a:p>
            <a:endParaRPr lang="en-IN" dirty="0"/>
          </a:p>
        </p:txBody>
      </p:sp>
      <p:sp>
        <p:nvSpPr>
          <p:cNvPr id="6" name="TextBox 5">
            <a:extLst>
              <a:ext uri="{FF2B5EF4-FFF2-40B4-BE49-F238E27FC236}">
                <a16:creationId xmlns:a16="http://schemas.microsoft.com/office/drawing/2014/main" id="{824813F1-86FA-22B7-F082-179FDDD53ABD}"/>
              </a:ext>
            </a:extLst>
          </p:cNvPr>
          <p:cNvSpPr txBox="1"/>
          <p:nvPr/>
        </p:nvSpPr>
        <p:spPr>
          <a:xfrm>
            <a:off x="0" y="2955178"/>
            <a:ext cx="3844413" cy="400110"/>
          </a:xfrm>
          <a:prstGeom prst="rect">
            <a:avLst/>
          </a:prstGeom>
          <a:noFill/>
        </p:spPr>
        <p:txBody>
          <a:bodyPr wrap="square" rtlCol="0">
            <a:spAutoFit/>
          </a:bodyPr>
          <a:lstStyle/>
          <a:p>
            <a:r>
              <a:rPr lang="en-IN" sz="2000" u="sng" dirty="0">
                <a:solidFill>
                  <a:schemeClr val="accent3">
                    <a:lumMod val="50000"/>
                  </a:schemeClr>
                </a:solidFill>
                <a:latin typeface="Arial Narrow" panose="020B0606020202030204" pitchFamily="34" charset="0"/>
              </a:rPr>
              <a:t>Key occupation-based findings:</a:t>
            </a:r>
          </a:p>
        </p:txBody>
      </p:sp>
      <p:sp>
        <p:nvSpPr>
          <p:cNvPr id="7" name="TextBox 6">
            <a:extLst>
              <a:ext uri="{FF2B5EF4-FFF2-40B4-BE49-F238E27FC236}">
                <a16:creationId xmlns:a16="http://schemas.microsoft.com/office/drawing/2014/main" id="{5FEF7DEE-EB25-21F8-7CBA-C1C266D9629A}"/>
              </a:ext>
            </a:extLst>
          </p:cNvPr>
          <p:cNvSpPr txBox="1"/>
          <p:nvPr/>
        </p:nvSpPr>
        <p:spPr>
          <a:xfrm>
            <a:off x="0" y="3501851"/>
            <a:ext cx="6145162" cy="3139321"/>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Arial Narrow" panose="020B0606020202030204" pitchFamily="34" charset="0"/>
              </a:rPr>
              <a:t>Students</a:t>
            </a:r>
            <a:r>
              <a:rPr kumimoji="0" lang="en-US" altLang="en-US" b="0" i="0" u="none" strike="noStrike" cap="none" normalizeH="0" baseline="0" dirty="0">
                <a:ln>
                  <a:noFill/>
                </a:ln>
                <a:solidFill>
                  <a:schemeClr val="tx1"/>
                </a:solidFill>
                <a:effectLst/>
                <a:latin typeface="Arial Narrow" panose="020B0606020202030204" pitchFamily="34" charset="0"/>
              </a:rPr>
              <a:t> showed the highest preference across all fast food types </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Narrow" panose="020B0606020202030204" pitchFamily="34" charset="0"/>
              </a:rPr>
              <a:t>      Most popular items for Occupation 0 were: </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Narrow" panose="020B0606020202030204" pitchFamily="34" charset="0"/>
              </a:rPr>
              <a:t>      </a:t>
            </a:r>
            <a:r>
              <a:rPr lang="en-US" altLang="en-US" dirty="0" err="1">
                <a:solidFill>
                  <a:schemeClr val="accent6">
                    <a:lumMod val="50000"/>
                  </a:schemeClr>
                </a:solidFill>
                <a:latin typeface="Arial Narrow" panose="020B0606020202030204" pitchFamily="34" charset="0"/>
              </a:rPr>
              <a:t>Alfaham</a:t>
            </a:r>
            <a:r>
              <a:rPr kumimoji="0" lang="en-US" altLang="en-US" b="0" i="0" u="none" strike="noStrike" cap="none" normalizeH="0" baseline="0" dirty="0">
                <a:ln>
                  <a:noFill/>
                </a:ln>
                <a:solidFill>
                  <a:schemeClr val="accent6">
                    <a:lumMod val="50000"/>
                  </a:schemeClr>
                </a:solidFill>
                <a:effectLst/>
                <a:latin typeface="Arial Narrow" panose="020B0606020202030204" pitchFamily="34" charset="0"/>
              </a:rPr>
              <a:t> (43.1%) </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accent6">
                    <a:lumMod val="50000"/>
                  </a:schemeClr>
                </a:solidFill>
                <a:effectLst/>
                <a:latin typeface="Arial Narrow" panose="020B0606020202030204" pitchFamily="34" charset="0"/>
              </a:rPr>
              <a:t>      Mandi (41.9%) </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accent6">
                    <a:lumMod val="50000"/>
                  </a:schemeClr>
                </a:solidFill>
                <a:effectLst/>
                <a:latin typeface="Arial Narrow" panose="020B0606020202030204" pitchFamily="34" charset="0"/>
              </a:rPr>
              <a:t>      Shawarma (28.4%) </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accent6">
                    <a:lumMod val="50000"/>
                  </a:schemeClr>
                </a:solidFill>
                <a:effectLst/>
                <a:latin typeface="Arial Narrow" panose="020B0606020202030204" pitchFamily="34" charset="0"/>
              </a:rPr>
              <a:t>      Roti (27.9%)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Narrow" panose="020B0606020202030204" pitchFamily="34" charset="0"/>
              </a:rPr>
              <a:t>Working people showed similar preference patterns but at lower percentages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Arial Narrow" panose="020B0606020202030204" pitchFamily="34" charset="0"/>
              </a:rPr>
              <a:t>Unemployed people</a:t>
            </a:r>
            <a:r>
              <a:rPr kumimoji="0" lang="en-US" altLang="en-US" b="0" i="0" u="none" strike="noStrike" cap="none" normalizeH="0" baseline="0" dirty="0">
                <a:ln>
                  <a:noFill/>
                </a:ln>
                <a:solidFill>
                  <a:schemeClr val="tx1"/>
                </a:solidFill>
                <a:effectLst/>
                <a:latin typeface="Arial Narrow" panose="020B0606020202030204" pitchFamily="34" charset="0"/>
              </a:rPr>
              <a:t> had too few respondents for reliable conclusions </a:t>
            </a:r>
          </a:p>
          <a:p>
            <a:endParaRPr lang="en-IN" dirty="0"/>
          </a:p>
        </p:txBody>
      </p:sp>
      <p:sp>
        <p:nvSpPr>
          <p:cNvPr id="12" name="Content Placeholder 11">
            <a:extLst>
              <a:ext uri="{FF2B5EF4-FFF2-40B4-BE49-F238E27FC236}">
                <a16:creationId xmlns:a16="http://schemas.microsoft.com/office/drawing/2014/main" id="{2E3D82A7-BBCB-C0FB-B80D-BDF4B0122761}"/>
              </a:ext>
            </a:extLst>
          </p:cNvPr>
          <p:cNvSpPr>
            <a:spLocks noGrp="1"/>
          </p:cNvSpPr>
          <p:nvPr>
            <p:ph idx="1"/>
          </p:nvPr>
        </p:nvSpPr>
        <p:spPr/>
        <p:txBody>
          <a:bodyPr/>
          <a:lstStyle/>
          <a:p>
            <a:endParaRPr lang="en-IN"/>
          </a:p>
        </p:txBody>
      </p:sp>
      <p:pic>
        <p:nvPicPr>
          <p:cNvPr id="14" name="Picture 13">
            <a:extLst>
              <a:ext uri="{FF2B5EF4-FFF2-40B4-BE49-F238E27FC236}">
                <a16:creationId xmlns:a16="http://schemas.microsoft.com/office/drawing/2014/main" id="{9C70AF46-8D8C-5041-6F3B-5C96D25B1922}"/>
              </a:ext>
            </a:extLst>
          </p:cNvPr>
          <p:cNvPicPr>
            <a:picLocks noChangeAspect="1"/>
          </p:cNvPicPr>
          <p:nvPr/>
        </p:nvPicPr>
        <p:blipFill>
          <a:blip r:embed="rId2"/>
          <a:stretch>
            <a:fillRect/>
          </a:stretch>
        </p:blipFill>
        <p:spPr>
          <a:xfrm>
            <a:off x="6247215" y="411270"/>
            <a:ext cx="5793569" cy="6035459"/>
          </a:xfrm>
          <a:prstGeom prst="rect">
            <a:avLst/>
          </a:prstGeom>
        </p:spPr>
      </p:pic>
      <p:sp>
        <p:nvSpPr>
          <p:cNvPr id="2" name="Title 4">
            <a:extLst>
              <a:ext uri="{FF2B5EF4-FFF2-40B4-BE49-F238E27FC236}">
                <a16:creationId xmlns:a16="http://schemas.microsoft.com/office/drawing/2014/main" id="{79689C34-3479-0DA9-8A33-5A7E81BF1725}"/>
              </a:ext>
            </a:extLst>
          </p:cNvPr>
          <p:cNvSpPr txBox="1">
            <a:spLocks/>
          </p:cNvSpPr>
          <p:nvPr/>
        </p:nvSpPr>
        <p:spPr bwMode="blackWhite">
          <a:xfrm>
            <a:off x="576776" y="230158"/>
            <a:ext cx="5194759" cy="503463"/>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1800" b="1" dirty="0">
                <a:solidFill>
                  <a:schemeClr val="tx1"/>
                </a:solidFill>
                <a:latin typeface="Goudy Old Style" panose="02020502050305020303" pitchFamily="18" charset="0"/>
              </a:rPr>
              <a:t>Fast food types by Occupation</a:t>
            </a:r>
            <a:r>
              <a:rPr lang="en-IN" sz="1800" b="1" kern="100"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 </a:t>
            </a:r>
            <a:endParaRPr lang="en-IN" sz="1800" b="1" dirty="0">
              <a:solidFill>
                <a:schemeClr val="tx1"/>
              </a:solidFill>
            </a:endParaRPr>
          </a:p>
        </p:txBody>
      </p:sp>
    </p:spTree>
    <p:extLst>
      <p:ext uri="{BB962C8B-B14F-4D97-AF65-F5344CB8AC3E}">
        <p14:creationId xmlns:p14="http://schemas.microsoft.com/office/powerpoint/2010/main" val="3451983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0D65A9-3C12-0156-A21A-E2AE88599929}"/>
              </a:ext>
            </a:extLst>
          </p:cNvPr>
          <p:cNvSpPr>
            <a:spLocks noGrp="1"/>
          </p:cNvSpPr>
          <p:nvPr>
            <p:ph type="body" sz="half" idx="2"/>
          </p:nvPr>
        </p:nvSpPr>
        <p:spPr>
          <a:xfrm>
            <a:off x="360350" y="978647"/>
            <a:ext cx="5509508" cy="2194036"/>
          </a:xfrm>
        </p:spPr>
        <p:txBody>
          <a:bodyPr/>
          <a:lstStyle/>
          <a:p>
            <a:pPr algn="l">
              <a:buNone/>
            </a:pPr>
            <a:r>
              <a:rPr lang="en-US" sz="2000" dirty="0">
                <a:solidFill>
                  <a:schemeClr val="accent6">
                    <a:lumMod val="50000"/>
                  </a:schemeClr>
                </a:solidFill>
                <a:latin typeface="Arial Narrow" panose="020B0606020202030204" pitchFamily="34" charset="0"/>
              </a:rPr>
              <a:t>The sample was divided into two district categories:</a:t>
            </a:r>
          </a:p>
          <a:p>
            <a:pPr algn="l">
              <a:buNone/>
            </a:pPr>
            <a:r>
              <a:rPr lang="en-US" sz="2000" dirty="0">
                <a:solidFill>
                  <a:schemeClr val="accent6">
                    <a:lumMod val="50000"/>
                  </a:schemeClr>
                </a:solidFill>
                <a:latin typeface="Arial Narrow" panose="020B0606020202030204" pitchFamily="34" charset="0"/>
              </a:rPr>
              <a:t> 0= “Malappuram”    1=“ Calicut”</a:t>
            </a:r>
          </a:p>
          <a:p>
            <a:pPr marL="285750" indent="-285750" algn="l">
              <a:buClr>
                <a:schemeClr val="tx1">
                  <a:lumMod val="95000"/>
                  <a:lumOff val="5000"/>
                </a:schemeClr>
              </a:buClr>
              <a:buFont typeface="Wingdings" panose="05000000000000000000" pitchFamily="2" charset="2"/>
              <a:buChar char="§"/>
            </a:pPr>
            <a:r>
              <a:rPr lang="en-US" sz="2000" dirty="0">
                <a:solidFill>
                  <a:schemeClr val="accent6">
                    <a:lumMod val="50000"/>
                  </a:schemeClr>
                </a:solidFill>
                <a:latin typeface="Arial Narrow" panose="020B0606020202030204" pitchFamily="34" charset="0"/>
              </a:rPr>
              <a:t>District 0: 50.0% of respondents</a:t>
            </a:r>
          </a:p>
          <a:p>
            <a:pPr marL="285750" indent="-285750" algn="l">
              <a:buClr>
                <a:schemeClr val="tx1">
                  <a:lumMod val="95000"/>
                  <a:lumOff val="5000"/>
                </a:schemeClr>
              </a:buClr>
              <a:buFont typeface="Wingdings" panose="05000000000000000000" pitchFamily="2" charset="2"/>
              <a:buChar char="§"/>
            </a:pPr>
            <a:r>
              <a:rPr lang="en-US" sz="2000" dirty="0">
                <a:solidFill>
                  <a:schemeClr val="accent6">
                    <a:lumMod val="50000"/>
                  </a:schemeClr>
                </a:solidFill>
                <a:latin typeface="Arial Narrow" panose="020B0606020202030204" pitchFamily="34" charset="0"/>
              </a:rPr>
              <a:t>District 1: 50.0% of respondents</a:t>
            </a:r>
          </a:p>
          <a:p>
            <a:endParaRPr lang="en-IN" dirty="0"/>
          </a:p>
        </p:txBody>
      </p:sp>
      <p:sp>
        <p:nvSpPr>
          <p:cNvPr id="6" name="TextBox 5">
            <a:extLst>
              <a:ext uri="{FF2B5EF4-FFF2-40B4-BE49-F238E27FC236}">
                <a16:creationId xmlns:a16="http://schemas.microsoft.com/office/drawing/2014/main" id="{DB897F48-5D02-9C5B-063C-E00854B4CEFE}"/>
              </a:ext>
            </a:extLst>
          </p:cNvPr>
          <p:cNvSpPr txBox="1"/>
          <p:nvPr/>
        </p:nvSpPr>
        <p:spPr>
          <a:xfrm>
            <a:off x="186813" y="2772573"/>
            <a:ext cx="3503727" cy="400110"/>
          </a:xfrm>
          <a:prstGeom prst="rect">
            <a:avLst/>
          </a:prstGeom>
          <a:noFill/>
        </p:spPr>
        <p:txBody>
          <a:bodyPr wrap="square" rtlCol="0">
            <a:spAutoFit/>
          </a:bodyPr>
          <a:lstStyle/>
          <a:p>
            <a:r>
              <a:rPr lang="en-IN" sz="2000" u="sng" dirty="0">
                <a:solidFill>
                  <a:schemeClr val="accent3">
                    <a:lumMod val="50000"/>
                  </a:schemeClr>
                </a:solidFill>
                <a:latin typeface="Arial Narrow" panose="020B0606020202030204" pitchFamily="34" charset="0"/>
              </a:rPr>
              <a:t>Key district-based findings:</a:t>
            </a:r>
          </a:p>
        </p:txBody>
      </p:sp>
      <p:sp>
        <p:nvSpPr>
          <p:cNvPr id="7" name="TextBox 6">
            <a:extLst>
              <a:ext uri="{FF2B5EF4-FFF2-40B4-BE49-F238E27FC236}">
                <a16:creationId xmlns:a16="http://schemas.microsoft.com/office/drawing/2014/main" id="{FD35D438-3230-D024-A9EF-503A4E890032}"/>
              </a:ext>
            </a:extLst>
          </p:cNvPr>
          <p:cNvSpPr txBox="1"/>
          <p:nvPr/>
        </p:nvSpPr>
        <p:spPr>
          <a:xfrm>
            <a:off x="186813" y="3338431"/>
            <a:ext cx="5509508" cy="3139321"/>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Nearly equal representation between districts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000" dirty="0">
                <a:solidFill>
                  <a:schemeClr val="tx1">
                    <a:lumMod val="95000"/>
                    <a:lumOff val="5000"/>
                  </a:schemeClr>
                </a:solidFill>
                <a:latin typeface="Arial Narrow" panose="020B0606020202030204" pitchFamily="34" charset="0"/>
              </a:rPr>
              <a:t>Malappuram</a:t>
            </a: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showed higher preferences for: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a:t>
            </a:r>
            <a:r>
              <a:rPr lang="en-US" altLang="en-US" sz="2000" dirty="0" err="1">
                <a:solidFill>
                  <a:schemeClr val="accent6">
                    <a:lumMod val="50000"/>
                  </a:schemeClr>
                </a:solidFill>
                <a:latin typeface="Arial Narrow" panose="020B0606020202030204" pitchFamily="34" charset="0"/>
              </a:rPr>
              <a:t>Alfaham</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a:t>
            </a:r>
            <a:r>
              <a:rPr lang="en-US" altLang="en-US" sz="2000" dirty="0">
                <a:solidFill>
                  <a:schemeClr val="accent6">
                    <a:lumMod val="50000"/>
                  </a:schemeClr>
                </a:solidFill>
                <a:latin typeface="Arial Narrow" panose="020B0606020202030204" pitchFamily="34" charset="0"/>
              </a:rPr>
              <a:t>38.2</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vs. 34.3% for Calicut )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Shawarma (</a:t>
            </a:r>
            <a:r>
              <a:rPr lang="en-US" altLang="en-US" sz="2000" dirty="0">
                <a:solidFill>
                  <a:schemeClr val="accent6">
                    <a:lumMod val="50000"/>
                  </a:schemeClr>
                </a:solidFill>
                <a:latin typeface="Arial Narrow" panose="020B0606020202030204" pitchFamily="34" charset="0"/>
              </a:rPr>
              <a:t>26.7</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vs. 21.6% for Calicut)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Fried Chicken (23.8% vs. 20.1% for Calicut)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Calicut showed higher preference for Mandi (34.8% vs. 34.1% for </a:t>
            </a:r>
            <a:r>
              <a:rPr lang="en-US" altLang="en-US" sz="2000" dirty="0">
                <a:solidFill>
                  <a:schemeClr val="tx1">
                    <a:lumMod val="95000"/>
                    <a:lumOff val="5000"/>
                  </a:schemeClr>
                </a:solidFill>
                <a:latin typeface="Arial Narrow" panose="020B0606020202030204" pitchFamily="34" charset="0"/>
              </a:rPr>
              <a:t>Malappuram</a:t>
            </a: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Burgers showed equal preference across districts (13.7% each) </a:t>
            </a:r>
          </a:p>
          <a:p>
            <a:endParaRPr lang="en-IN" dirty="0"/>
          </a:p>
        </p:txBody>
      </p:sp>
      <p:pic>
        <p:nvPicPr>
          <p:cNvPr id="12" name="Picture 11">
            <a:extLst>
              <a:ext uri="{FF2B5EF4-FFF2-40B4-BE49-F238E27FC236}">
                <a16:creationId xmlns:a16="http://schemas.microsoft.com/office/drawing/2014/main" id="{7E8DA889-3F49-B12E-BF4C-37E834A3FAE3}"/>
              </a:ext>
            </a:extLst>
          </p:cNvPr>
          <p:cNvPicPr>
            <a:picLocks noChangeAspect="1"/>
          </p:cNvPicPr>
          <p:nvPr/>
        </p:nvPicPr>
        <p:blipFill>
          <a:blip r:embed="rId2"/>
          <a:stretch>
            <a:fillRect/>
          </a:stretch>
        </p:blipFill>
        <p:spPr>
          <a:xfrm>
            <a:off x="6322144" y="356841"/>
            <a:ext cx="5649949" cy="5963180"/>
          </a:xfrm>
          <a:prstGeom prst="rect">
            <a:avLst/>
          </a:prstGeom>
        </p:spPr>
      </p:pic>
      <p:sp>
        <p:nvSpPr>
          <p:cNvPr id="2" name="Title 4">
            <a:extLst>
              <a:ext uri="{FF2B5EF4-FFF2-40B4-BE49-F238E27FC236}">
                <a16:creationId xmlns:a16="http://schemas.microsoft.com/office/drawing/2014/main" id="{CB578B8F-21D2-8C34-CDA5-E7AA29F0BC78}"/>
              </a:ext>
            </a:extLst>
          </p:cNvPr>
          <p:cNvSpPr txBox="1">
            <a:spLocks/>
          </p:cNvSpPr>
          <p:nvPr/>
        </p:nvSpPr>
        <p:spPr bwMode="blackWhite">
          <a:xfrm>
            <a:off x="517724" y="247638"/>
            <a:ext cx="5194759" cy="503463"/>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1800" b="1" dirty="0">
                <a:solidFill>
                  <a:schemeClr val="tx1"/>
                </a:solidFill>
                <a:latin typeface="Goudy Old Style" panose="02020502050305020303" pitchFamily="18" charset="0"/>
              </a:rPr>
              <a:t>Fast food types by District</a:t>
            </a:r>
            <a:r>
              <a:rPr lang="en-IN" sz="1800" b="1" kern="100" dirty="0">
                <a:solidFill>
                  <a:schemeClr val="tx1"/>
                </a:solidFill>
                <a:latin typeface="Goudy Old Style" panose="02020502050305020303" pitchFamily="18" charset="0"/>
                <a:ea typeface="Calibri" panose="020F0502020204030204" pitchFamily="34" charset="0"/>
                <a:cs typeface="Times New Roman" panose="02020603050405020304" pitchFamily="18" charset="0"/>
              </a:rPr>
              <a:t> </a:t>
            </a:r>
            <a:endParaRPr lang="en-IN" sz="1800" b="1" dirty="0">
              <a:solidFill>
                <a:schemeClr val="tx1"/>
              </a:solidFill>
            </a:endParaRPr>
          </a:p>
        </p:txBody>
      </p:sp>
    </p:spTree>
    <p:extLst>
      <p:ext uri="{BB962C8B-B14F-4D97-AF65-F5344CB8AC3E}">
        <p14:creationId xmlns:p14="http://schemas.microsoft.com/office/powerpoint/2010/main" val="2187806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749FEA4-143C-27A5-892D-A4DCE2102BBB}"/>
              </a:ext>
            </a:extLst>
          </p:cNvPr>
          <p:cNvSpPr>
            <a:spLocks noGrp="1"/>
          </p:cNvSpPr>
          <p:nvPr>
            <p:ph type="body" sz="half" idx="2"/>
          </p:nvPr>
        </p:nvSpPr>
        <p:spPr>
          <a:xfrm>
            <a:off x="-69808" y="873291"/>
            <a:ext cx="5949499" cy="2386308"/>
          </a:xfrm>
        </p:spPr>
        <p:txBody>
          <a:bodyPr/>
          <a:lstStyle/>
          <a:p>
            <a:pPr algn="l">
              <a:buNone/>
            </a:pPr>
            <a:r>
              <a:rPr lang="en-US" sz="2000" dirty="0">
                <a:solidFill>
                  <a:schemeClr val="accent6">
                    <a:lumMod val="50000"/>
                  </a:schemeClr>
                </a:solidFill>
                <a:latin typeface="Arial Narrow" panose="020B0606020202030204" pitchFamily="34" charset="0"/>
              </a:rPr>
              <a:t>The sample was divided into three locality types:</a:t>
            </a:r>
          </a:p>
          <a:p>
            <a:pPr algn="l">
              <a:buNone/>
            </a:pPr>
            <a:r>
              <a:rPr lang="en-US" sz="2000" dirty="0">
                <a:solidFill>
                  <a:schemeClr val="accent6">
                    <a:lumMod val="50000"/>
                  </a:schemeClr>
                </a:solidFill>
                <a:latin typeface="Arial Narrow" panose="020B0606020202030204" pitchFamily="34" charset="0"/>
              </a:rPr>
              <a:t>  0=“Urban”   1=“Rural”    2=“Semi-Urban</a:t>
            </a:r>
          </a:p>
          <a:p>
            <a:pPr algn="l">
              <a:buFont typeface="Arial" panose="020B0604020202020204" pitchFamily="34" charset="0"/>
              <a:buChar char="•"/>
            </a:pPr>
            <a:r>
              <a:rPr lang="en-US" sz="2000" dirty="0">
                <a:solidFill>
                  <a:schemeClr val="accent6">
                    <a:lumMod val="50000"/>
                  </a:schemeClr>
                </a:solidFill>
                <a:latin typeface="Arial Narrow" panose="020B0606020202030204" pitchFamily="34" charset="0"/>
              </a:rPr>
              <a:t>Urban: 30.6% of respondents</a:t>
            </a:r>
          </a:p>
          <a:p>
            <a:pPr algn="l">
              <a:buFont typeface="Arial" panose="020B0604020202020204" pitchFamily="34" charset="0"/>
              <a:buChar char="•"/>
            </a:pPr>
            <a:r>
              <a:rPr lang="en-US" sz="2000" dirty="0">
                <a:solidFill>
                  <a:schemeClr val="accent6">
                    <a:lumMod val="50000"/>
                  </a:schemeClr>
                </a:solidFill>
                <a:latin typeface="Arial Narrow" panose="020B0606020202030204" pitchFamily="34" charset="0"/>
              </a:rPr>
              <a:t>Rural: 40.0% of respondents (largest group)</a:t>
            </a:r>
          </a:p>
          <a:p>
            <a:pPr algn="l">
              <a:buFont typeface="Arial" panose="020B0604020202020204" pitchFamily="34" charset="0"/>
              <a:buChar char="•"/>
            </a:pPr>
            <a:r>
              <a:rPr lang="en-US" sz="2000" dirty="0">
                <a:solidFill>
                  <a:schemeClr val="accent6">
                    <a:lumMod val="50000"/>
                  </a:schemeClr>
                </a:solidFill>
                <a:latin typeface="Arial Narrow" panose="020B0606020202030204" pitchFamily="34" charset="0"/>
              </a:rPr>
              <a:t>Semi-Urban: 29.4% of respondents</a:t>
            </a:r>
          </a:p>
          <a:p>
            <a:endParaRPr lang="en-IN" dirty="0"/>
          </a:p>
        </p:txBody>
      </p:sp>
      <p:sp>
        <p:nvSpPr>
          <p:cNvPr id="6" name="TextBox 5">
            <a:extLst>
              <a:ext uri="{FF2B5EF4-FFF2-40B4-BE49-F238E27FC236}">
                <a16:creationId xmlns:a16="http://schemas.microsoft.com/office/drawing/2014/main" id="{AB1B9709-7857-70D1-4C31-CC8970D7CEC7}"/>
              </a:ext>
            </a:extLst>
          </p:cNvPr>
          <p:cNvSpPr txBox="1"/>
          <p:nvPr/>
        </p:nvSpPr>
        <p:spPr>
          <a:xfrm>
            <a:off x="235974" y="3059668"/>
            <a:ext cx="3844412" cy="400110"/>
          </a:xfrm>
          <a:prstGeom prst="rect">
            <a:avLst/>
          </a:prstGeom>
          <a:noFill/>
        </p:spPr>
        <p:txBody>
          <a:bodyPr wrap="square" rtlCol="0">
            <a:spAutoFit/>
          </a:bodyPr>
          <a:lstStyle/>
          <a:p>
            <a:r>
              <a:rPr lang="en-IN" sz="2000" b="1" u="sng" dirty="0">
                <a:solidFill>
                  <a:schemeClr val="accent3">
                    <a:lumMod val="50000"/>
                  </a:schemeClr>
                </a:solidFill>
                <a:latin typeface="Arial Narrow" panose="020B0606020202030204" pitchFamily="34" charset="0"/>
              </a:rPr>
              <a:t>Key locality-based findings</a:t>
            </a:r>
            <a:r>
              <a:rPr lang="en-IN" dirty="0"/>
              <a:t>:</a:t>
            </a:r>
          </a:p>
        </p:txBody>
      </p:sp>
      <p:sp>
        <p:nvSpPr>
          <p:cNvPr id="7" name="TextBox 6">
            <a:extLst>
              <a:ext uri="{FF2B5EF4-FFF2-40B4-BE49-F238E27FC236}">
                <a16:creationId xmlns:a16="http://schemas.microsoft.com/office/drawing/2014/main" id="{97940182-80E7-1848-ECEE-B685565AC8BF}"/>
              </a:ext>
            </a:extLst>
          </p:cNvPr>
          <p:cNvSpPr txBox="1"/>
          <p:nvPr/>
        </p:nvSpPr>
        <p:spPr>
          <a:xfrm>
            <a:off x="216310" y="3588774"/>
            <a:ext cx="5594555" cy="3139321"/>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Rural showed the highest preference across all fast food types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Most significant locality differences were in: </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lang="en-US" altLang="en-US" sz="2000" dirty="0" err="1">
                <a:solidFill>
                  <a:schemeClr val="accent6">
                    <a:lumMod val="50000"/>
                  </a:schemeClr>
                </a:solidFill>
                <a:latin typeface="Arial Narrow" panose="020B0606020202030204" pitchFamily="34" charset="0"/>
              </a:rPr>
              <a:t>Alfaham</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a:t>
            </a:r>
            <a:r>
              <a:rPr lang="en-US" altLang="en-US" sz="2000" dirty="0">
                <a:solidFill>
                  <a:schemeClr val="accent6">
                    <a:lumMod val="50000"/>
                  </a:schemeClr>
                </a:solidFill>
                <a:latin typeface="Arial Narrow" panose="020B0606020202030204" pitchFamily="34" charset="0"/>
              </a:rPr>
              <a:t>28.9</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for Rural vs. 21.1%</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     for Urban and 22.5% for Semi-Urban) </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Fried Chicken (17.4% for Rural vs. 11.8% </a:t>
            </a:r>
          </a:p>
          <a:p>
            <a:pPr marR="0" lvl="0" algn="l" defTabSz="914400" rtl="0" eaLnBrk="0" fontAlgn="base" latinLnBrk="0" hangingPunct="0">
              <a:lnSpc>
                <a:spcPct val="100000"/>
              </a:lnSpc>
              <a:spcBef>
                <a:spcPct val="0"/>
              </a:spcBef>
              <a:spcAft>
                <a:spcPct val="0"/>
              </a:spcAft>
              <a:buClrTx/>
              <a:buSzTx/>
              <a:tabLst/>
            </a:pPr>
            <a:r>
              <a:rPr lang="en-US" altLang="en-US" sz="2000" dirty="0">
                <a:solidFill>
                  <a:schemeClr val="accent6">
                    <a:lumMod val="50000"/>
                  </a:schemeClr>
                </a:solidFill>
                <a:latin typeface="Arial Narrow" panose="020B0606020202030204" pitchFamily="34" charset="0"/>
              </a:rPr>
              <a:t>     </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for Urban and 14.7% for Semi-Urban)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000" dirty="0">
                <a:solidFill>
                  <a:schemeClr val="tx1">
                    <a:lumMod val="95000"/>
                    <a:lumOff val="5000"/>
                  </a:schemeClr>
                </a:solidFill>
                <a:latin typeface="Arial Narrow" panose="020B0606020202030204" pitchFamily="34" charset="0"/>
              </a:rPr>
              <a:t>Semi-Urban</a:t>
            </a:r>
            <a:r>
              <a:rPr kumimoji="0" lang="en-US" altLang="en-US" sz="2000" b="0" i="0" u="none" strike="noStrike" cap="none" normalizeH="0" baseline="0" dirty="0">
                <a:ln>
                  <a:noFill/>
                </a:ln>
                <a:solidFill>
                  <a:schemeClr val="tx1">
                    <a:lumMod val="95000"/>
                    <a:lumOff val="5000"/>
                  </a:schemeClr>
                </a:solidFill>
                <a:effectLst/>
                <a:latin typeface="Arial Narrow" panose="020B0606020202030204" pitchFamily="34" charset="0"/>
              </a:rPr>
              <a:t> showed relatively higher preference for Fried Chicken compared to Urban</a:t>
            </a:r>
          </a:p>
          <a:p>
            <a:endParaRPr lang="en-IN" dirty="0"/>
          </a:p>
        </p:txBody>
      </p:sp>
      <p:pic>
        <p:nvPicPr>
          <p:cNvPr id="12" name="Picture 11">
            <a:extLst>
              <a:ext uri="{FF2B5EF4-FFF2-40B4-BE49-F238E27FC236}">
                <a16:creationId xmlns:a16="http://schemas.microsoft.com/office/drawing/2014/main" id="{506E0B89-C793-D342-1506-C526DAE89B10}"/>
              </a:ext>
            </a:extLst>
          </p:cNvPr>
          <p:cNvPicPr>
            <a:picLocks noChangeAspect="1"/>
          </p:cNvPicPr>
          <p:nvPr/>
        </p:nvPicPr>
        <p:blipFill>
          <a:blip r:embed="rId2"/>
          <a:stretch>
            <a:fillRect/>
          </a:stretch>
        </p:blipFill>
        <p:spPr>
          <a:xfrm>
            <a:off x="6302480" y="344668"/>
            <a:ext cx="5757714" cy="6230219"/>
          </a:xfrm>
          <a:prstGeom prst="rect">
            <a:avLst/>
          </a:prstGeom>
        </p:spPr>
      </p:pic>
      <p:sp>
        <p:nvSpPr>
          <p:cNvPr id="2" name="Title 4">
            <a:extLst>
              <a:ext uri="{FF2B5EF4-FFF2-40B4-BE49-F238E27FC236}">
                <a16:creationId xmlns:a16="http://schemas.microsoft.com/office/drawing/2014/main" id="{3FB7722C-3F10-07A7-C166-2C315DAC7345}"/>
              </a:ext>
            </a:extLst>
          </p:cNvPr>
          <p:cNvSpPr txBox="1">
            <a:spLocks/>
          </p:cNvSpPr>
          <p:nvPr/>
        </p:nvSpPr>
        <p:spPr bwMode="blackWhite">
          <a:xfrm>
            <a:off x="307561" y="292384"/>
            <a:ext cx="5194759" cy="503463"/>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1800" b="1" dirty="0">
                <a:solidFill>
                  <a:schemeClr val="tx1"/>
                </a:solidFill>
                <a:latin typeface="Goudy Old Style" panose="02020502050305020303" pitchFamily="18" charset="0"/>
              </a:rPr>
              <a:t>Fast food types by Locality</a:t>
            </a:r>
            <a:endParaRPr lang="en-IN" sz="1800" dirty="0">
              <a:solidFill>
                <a:schemeClr val="tx1"/>
              </a:solidFill>
            </a:endParaRPr>
          </a:p>
        </p:txBody>
      </p:sp>
    </p:spTree>
    <p:extLst>
      <p:ext uri="{BB962C8B-B14F-4D97-AF65-F5344CB8AC3E}">
        <p14:creationId xmlns:p14="http://schemas.microsoft.com/office/powerpoint/2010/main" val="3576565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1E3C8A-1D27-7C1E-A607-4BD4D93B6249}"/>
              </a:ext>
            </a:extLst>
          </p:cNvPr>
          <p:cNvSpPr>
            <a:spLocks noGrp="1"/>
          </p:cNvSpPr>
          <p:nvPr>
            <p:ph type="body" sz="half" idx="2"/>
          </p:nvPr>
        </p:nvSpPr>
        <p:spPr>
          <a:xfrm>
            <a:off x="147484" y="597181"/>
            <a:ext cx="5604385" cy="1260987"/>
          </a:xfrm>
        </p:spPr>
        <p:txBody>
          <a:bodyPr/>
          <a:lstStyle/>
          <a:p>
            <a:pPr algn="l"/>
            <a:endParaRPr lang="en-US" dirty="0"/>
          </a:p>
          <a:p>
            <a:pPr algn="l"/>
            <a:endParaRPr lang="en-US" dirty="0"/>
          </a:p>
          <a:p>
            <a:pPr algn="l"/>
            <a:endParaRPr lang="en-IN" dirty="0"/>
          </a:p>
        </p:txBody>
      </p:sp>
      <p:sp>
        <p:nvSpPr>
          <p:cNvPr id="10" name="TextBox 9">
            <a:extLst>
              <a:ext uri="{FF2B5EF4-FFF2-40B4-BE49-F238E27FC236}">
                <a16:creationId xmlns:a16="http://schemas.microsoft.com/office/drawing/2014/main" id="{9EF93AD1-9DB4-6602-4201-29A0C3888D3E}"/>
              </a:ext>
            </a:extLst>
          </p:cNvPr>
          <p:cNvSpPr txBox="1"/>
          <p:nvPr/>
        </p:nvSpPr>
        <p:spPr>
          <a:xfrm>
            <a:off x="78658" y="1119886"/>
            <a:ext cx="5948516" cy="5232202"/>
          </a:xfrm>
          <a:prstGeom prst="rect">
            <a:avLst/>
          </a:prstGeom>
          <a:noFill/>
        </p:spPr>
        <p:txBody>
          <a:bodyPr wrap="square" rtlCol="0">
            <a:spAutoFit/>
          </a:bodyPr>
          <a:lstStyle/>
          <a:p>
            <a:pPr>
              <a:buNone/>
            </a:pPr>
            <a:r>
              <a:rPr lang="en-US" sz="2000" b="1" u="sng" dirty="0">
                <a:solidFill>
                  <a:schemeClr val="accent3">
                    <a:lumMod val="50000"/>
                  </a:schemeClr>
                </a:solidFill>
                <a:latin typeface="Arial Narrow" panose="020B0606020202030204" pitchFamily="34" charset="0"/>
              </a:rPr>
              <a:t>Key Observations:</a:t>
            </a:r>
          </a:p>
          <a:p>
            <a:pPr>
              <a:buNone/>
            </a:pPr>
            <a:endParaRPr lang="en-US" sz="2000" b="1" u="sng" dirty="0">
              <a:solidFill>
                <a:schemeClr val="accent3">
                  <a:lumMod val="50000"/>
                </a:schemeClr>
              </a:solidFill>
              <a:latin typeface="Arial Narrow" panose="020B0606020202030204" pitchFamily="34" charset="0"/>
            </a:endParaRPr>
          </a:p>
          <a:p>
            <a:pPr marL="285750" indent="-285750">
              <a:buFont typeface="Wingdings" panose="05000000000000000000" pitchFamily="2" charset="2"/>
              <a:buChar char="v"/>
            </a:pPr>
            <a:r>
              <a:rPr lang="en-US" sz="2100" b="1" dirty="0" err="1">
                <a:solidFill>
                  <a:schemeClr val="accent6">
                    <a:lumMod val="50000"/>
                  </a:schemeClr>
                </a:solidFill>
                <a:latin typeface="Arial Narrow" panose="020B0606020202030204" pitchFamily="34" charset="0"/>
              </a:rPr>
              <a:t>Alfaham</a:t>
            </a:r>
            <a:r>
              <a:rPr lang="en-US" sz="2100" dirty="0">
                <a:solidFill>
                  <a:schemeClr val="accent6">
                    <a:lumMod val="50000"/>
                  </a:schemeClr>
                </a:solidFill>
                <a:latin typeface="Arial Narrow" panose="020B0606020202030204" pitchFamily="34" charset="0"/>
              </a:rPr>
              <a:t> (296 responses, 19.5%) holds the top position, indicating it's the most preferred fast food choice and </a:t>
            </a:r>
            <a:r>
              <a:rPr lang="en-US" sz="2100" b="1" dirty="0">
                <a:solidFill>
                  <a:schemeClr val="accent6">
                    <a:lumMod val="50000"/>
                  </a:schemeClr>
                </a:solidFill>
                <a:latin typeface="Arial Narrow" panose="020B0606020202030204" pitchFamily="34" charset="0"/>
              </a:rPr>
              <a:t>Pizza</a:t>
            </a:r>
            <a:r>
              <a:rPr lang="en-US" sz="2100" dirty="0">
                <a:solidFill>
                  <a:schemeClr val="accent6">
                    <a:lumMod val="50000"/>
                  </a:schemeClr>
                </a:solidFill>
                <a:latin typeface="Arial Narrow" panose="020B0606020202030204" pitchFamily="34" charset="0"/>
              </a:rPr>
              <a:t> (68 responses, 4.5%) holds the lowest ranked among all fast food types</a:t>
            </a:r>
            <a:endParaRPr lang="en-US" sz="2100" b="1" u="sng" dirty="0">
              <a:solidFill>
                <a:schemeClr val="accent6">
                  <a:lumMod val="50000"/>
                </a:schemeClr>
              </a:solidFill>
              <a:latin typeface="Arial Narrow" panose="020B0606020202030204" pitchFamily="34" charset="0"/>
            </a:endParaRPr>
          </a:p>
          <a:p>
            <a:pPr marL="285750" indent="-285750">
              <a:buFont typeface="Wingdings" panose="05000000000000000000" pitchFamily="2" charset="2"/>
              <a:buChar char="v"/>
            </a:pPr>
            <a:r>
              <a:rPr lang="en-US" sz="2100" b="1" dirty="0">
                <a:solidFill>
                  <a:schemeClr val="accent6">
                    <a:lumMod val="50000"/>
                  </a:schemeClr>
                </a:solidFill>
                <a:latin typeface="Arial Narrow" panose="020B0606020202030204" pitchFamily="34" charset="0"/>
              </a:rPr>
              <a:t>Cultural Preferences</a:t>
            </a:r>
            <a:r>
              <a:rPr lang="en-US" sz="2100" dirty="0">
                <a:solidFill>
                  <a:schemeClr val="accent6">
                    <a:lumMod val="50000"/>
                  </a:schemeClr>
                </a:solidFill>
                <a:latin typeface="Arial Narrow" panose="020B0606020202030204" pitchFamily="34" charset="0"/>
              </a:rPr>
              <a:t>: Middle Eastern/South Asian food items (Mandi, Shawarma, Roti) collectively dominate the preferences, representing 44.2% of all responses.</a:t>
            </a:r>
          </a:p>
          <a:p>
            <a:pPr marL="285750" indent="-285750">
              <a:buFont typeface="Wingdings" panose="05000000000000000000" pitchFamily="2" charset="2"/>
              <a:buChar char="v"/>
            </a:pPr>
            <a:r>
              <a:rPr lang="en-US" sz="2100" b="1" dirty="0">
                <a:solidFill>
                  <a:schemeClr val="accent6">
                    <a:lumMod val="50000"/>
                  </a:schemeClr>
                </a:solidFill>
                <a:latin typeface="Arial Narrow" panose="020B0606020202030204" pitchFamily="34" charset="0"/>
              </a:rPr>
              <a:t>Chicken Popularity</a:t>
            </a:r>
            <a:r>
              <a:rPr lang="en-US" sz="2100" dirty="0">
                <a:solidFill>
                  <a:schemeClr val="accent6">
                    <a:lumMod val="50000"/>
                  </a:schemeClr>
                </a:solidFill>
                <a:latin typeface="Arial Narrow" panose="020B0606020202030204" pitchFamily="34" charset="0"/>
              </a:rPr>
              <a:t>: Chicken-based items (</a:t>
            </a:r>
            <a:r>
              <a:rPr lang="en-US" sz="2100" dirty="0" err="1">
                <a:solidFill>
                  <a:schemeClr val="accent6">
                    <a:lumMod val="50000"/>
                  </a:schemeClr>
                </a:solidFill>
                <a:latin typeface="Arial Narrow" panose="020B0606020202030204" pitchFamily="34" charset="0"/>
              </a:rPr>
              <a:t>Alfaham</a:t>
            </a:r>
            <a:r>
              <a:rPr lang="en-US" sz="2100" dirty="0">
                <a:solidFill>
                  <a:schemeClr val="accent6">
                    <a:lumMod val="50000"/>
                  </a:schemeClr>
                </a:solidFill>
                <a:latin typeface="Arial Narrow" panose="020B0606020202030204" pitchFamily="34" charset="0"/>
              </a:rPr>
              <a:t>, Fried Chicken) collectively represent 31% of preferences, showing strong preference.</a:t>
            </a:r>
          </a:p>
          <a:p>
            <a:pPr marL="285750" indent="-285750">
              <a:buFont typeface="Wingdings" panose="05000000000000000000" pitchFamily="2" charset="2"/>
              <a:buChar char="v"/>
            </a:pPr>
            <a:r>
              <a:rPr lang="en-US" sz="2100" b="1" dirty="0">
                <a:solidFill>
                  <a:schemeClr val="accent6">
                    <a:lumMod val="50000"/>
                  </a:schemeClr>
                </a:solidFill>
                <a:latin typeface="Arial Narrow" panose="020B0606020202030204" pitchFamily="34" charset="0"/>
              </a:rPr>
              <a:t>Western vs. Regional Foods</a:t>
            </a:r>
            <a:r>
              <a:rPr lang="en-US" sz="2100" dirty="0">
                <a:solidFill>
                  <a:schemeClr val="accent6">
                    <a:lumMod val="50000"/>
                  </a:schemeClr>
                </a:solidFill>
                <a:latin typeface="Arial Narrow" panose="020B0606020202030204" pitchFamily="34" charset="0"/>
              </a:rPr>
              <a:t>: Traditional Western fast foods (Pizza, Burgers, Sandwiches) collectively represent only 19.6% of preferences, significantly less than regional specialties.</a:t>
            </a:r>
          </a:p>
        </p:txBody>
      </p:sp>
      <p:graphicFrame>
        <p:nvGraphicFramePr>
          <p:cNvPr id="5" name="Content Placeholder 4">
            <a:extLst>
              <a:ext uri="{FF2B5EF4-FFF2-40B4-BE49-F238E27FC236}">
                <a16:creationId xmlns:a16="http://schemas.microsoft.com/office/drawing/2014/main" id="{F0C39EB5-F913-C54B-829C-166482278737}"/>
              </a:ext>
            </a:extLst>
          </p:cNvPr>
          <p:cNvGraphicFramePr>
            <a:graphicFrameLocks noGrp="1"/>
          </p:cNvGraphicFramePr>
          <p:nvPr>
            <p:ph idx="1"/>
            <p:extLst>
              <p:ext uri="{D42A27DB-BD31-4B8C-83A1-F6EECF244321}">
                <p14:modId xmlns:p14="http://schemas.microsoft.com/office/powerpoint/2010/main" val="394577352"/>
              </p:ext>
            </p:extLst>
          </p:nvPr>
        </p:nvGraphicFramePr>
        <p:xfrm>
          <a:off x="6577781" y="923241"/>
          <a:ext cx="5171768" cy="5232202"/>
        </p:xfrm>
        <a:graphic>
          <a:graphicData uri="http://schemas.openxmlformats.org/drawingml/2006/table">
            <a:tbl>
              <a:tblPr>
                <a:tableStyleId>{5C22544A-7EE6-4342-B048-85BDC9FD1C3A}</a:tableStyleId>
              </a:tblPr>
              <a:tblGrid>
                <a:gridCol w="1381930">
                  <a:extLst>
                    <a:ext uri="{9D8B030D-6E8A-4147-A177-3AD203B41FA5}">
                      <a16:colId xmlns:a16="http://schemas.microsoft.com/office/drawing/2014/main" val="3555422373"/>
                    </a:ext>
                  </a:extLst>
                </a:gridCol>
                <a:gridCol w="1360992">
                  <a:extLst>
                    <a:ext uri="{9D8B030D-6E8A-4147-A177-3AD203B41FA5}">
                      <a16:colId xmlns:a16="http://schemas.microsoft.com/office/drawing/2014/main" val="623449984"/>
                    </a:ext>
                  </a:extLst>
                </a:gridCol>
                <a:gridCol w="1423806">
                  <a:extLst>
                    <a:ext uri="{9D8B030D-6E8A-4147-A177-3AD203B41FA5}">
                      <a16:colId xmlns:a16="http://schemas.microsoft.com/office/drawing/2014/main" val="2101094246"/>
                    </a:ext>
                  </a:extLst>
                </a:gridCol>
                <a:gridCol w="1005040">
                  <a:extLst>
                    <a:ext uri="{9D8B030D-6E8A-4147-A177-3AD203B41FA5}">
                      <a16:colId xmlns:a16="http://schemas.microsoft.com/office/drawing/2014/main" val="3459778888"/>
                    </a:ext>
                  </a:extLst>
                </a:gridCol>
              </a:tblGrid>
              <a:tr h="562138">
                <a:tc>
                  <a:txBody>
                    <a:bodyPr/>
                    <a:lstStyle/>
                    <a:p>
                      <a:pPr algn="l" fontAlgn="b"/>
                      <a:r>
                        <a:rPr lang="en-IN" sz="1200" u="none" strike="noStrike" dirty="0">
                          <a:effectLst/>
                          <a:latin typeface="Arial Black" panose="020B0A04020102020204" pitchFamily="34" charset="0"/>
                        </a:rPr>
                        <a:t> Food Type</a:t>
                      </a:r>
                      <a:endParaRPr lang="en-IN" sz="1200" b="1" i="0" u="none" strike="noStrike" dirty="0">
                        <a:solidFill>
                          <a:srgbClr val="FFFFFF"/>
                        </a:solidFill>
                        <a:effectLst/>
                        <a:latin typeface="Arial Black" panose="020B0A04020102020204" pitchFamily="34" charset="0"/>
                      </a:endParaRPr>
                    </a:p>
                  </a:txBody>
                  <a:tcPr marL="7620" marR="7620" marT="7620" marB="0" anchor="b"/>
                </a:tc>
                <a:tc>
                  <a:txBody>
                    <a:bodyPr/>
                    <a:lstStyle/>
                    <a:p>
                      <a:pPr algn="ctr" fontAlgn="b"/>
                      <a:r>
                        <a:rPr lang="en-IN" sz="1200" u="none" strike="noStrike" dirty="0">
                          <a:effectLst/>
                          <a:latin typeface="Arial Black" panose="020B0A04020102020204" pitchFamily="34" charset="0"/>
                        </a:rPr>
                        <a:t>Frequency</a:t>
                      </a:r>
                      <a:endParaRPr lang="en-IN" sz="1200" b="1" i="0" u="none" strike="noStrike" dirty="0">
                        <a:solidFill>
                          <a:srgbClr val="FFFFFF"/>
                        </a:solidFill>
                        <a:effectLst/>
                        <a:latin typeface="Arial Black" panose="020B0A04020102020204" pitchFamily="34" charset="0"/>
                      </a:endParaRPr>
                    </a:p>
                  </a:txBody>
                  <a:tcPr marL="7620" marR="7620" marT="7620" marB="0" anchor="b"/>
                </a:tc>
                <a:tc>
                  <a:txBody>
                    <a:bodyPr/>
                    <a:lstStyle/>
                    <a:p>
                      <a:pPr algn="ctr" fontAlgn="b"/>
                      <a:r>
                        <a:rPr lang="en-IN" sz="1200" u="none" strike="noStrike" dirty="0">
                          <a:effectLst/>
                          <a:latin typeface="Arial Black" panose="020B0A04020102020204" pitchFamily="34" charset="0"/>
                        </a:rPr>
                        <a:t>Percentage(%)</a:t>
                      </a:r>
                      <a:endParaRPr lang="en-IN" sz="1200" b="1" i="0" u="none" strike="noStrike" dirty="0">
                        <a:solidFill>
                          <a:srgbClr val="FFFFFF"/>
                        </a:solidFill>
                        <a:effectLst/>
                        <a:latin typeface="Arial Black" panose="020B0A04020102020204" pitchFamily="34" charset="0"/>
                      </a:endParaRPr>
                    </a:p>
                  </a:txBody>
                  <a:tcPr marL="7620" marR="7620" marT="7620" marB="0" anchor="b"/>
                </a:tc>
                <a:tc>
                  <a:txBody>
                    <a:bodyPr/>
                    <a:lstStyle/>
                    <a:p>
                      <a:pPr algn="ctr" fontAlgn="b"/>
                      <a:r>
                        <a:rPr lang="en-IN" sz="1200" u="none" strike="noStrike" dirty="0">
                          <a:effectLst/>
                          <a:latin typeface="Arial Black" panose="020B0A04020102020204" pitchFamily="34" charset="0"/>
                        </a:rPr>
                        <a:t>Rank</a:t>
                      </a:r>
                      <a:endParaRPr lang="en-IN" sz="1200" b="1" i="0" u="none" strike="noStrike" dirty="0">
                        <a:solidFill>
                          <a:srgbClr val="FFFFFF"/>
                        </a:solidFill>
                        <a:effectLst/>
                        <a:latin typeface="Arial Black" panose="020B0A04020102020204" pitchFamily="34" charset="0"/>
                      </a:endParaRPr>
                    </a:p>
                  </a:txBody>
                  <a:tcPr marL="7620" marR="7620" marT="7620" marB="0" anchor="b"/>
                </a:tc>
                <a:extLst>
                  <a:ext uri="{0D108BD9-81ED-4DB2-BD59-A6C34878D82A}">
                    <a16:rowId xmlns:a16="http://schemas.microsoft.com/office/drawing/2014/main" val="2317526105"/>
                  </a:ext>
                </a:extLst>
              </a:tr>
              <a:tr h="518896">
                <a:tc>
                  <a:txBody>
                    <a:bodyPr/>
                    <a:lstStyle/>
                    <a:p>
                      <a:pPr algn="l" fontAlgn="b"/>
                      <a:r>
                        <a:rPr lang="en-IN" sz="1200" u="none" strike="noStrike" dirty="0">
                          <a:effectLst/>
                          <a:latin typeface="Arial Black" panose="020B0A04020102020204" pitchFamily="34" charset="0"/>
                        </a:rPr>
                        <a:t> </a:t>
                      </a:r>
                      <a:r>
                        <a:rPr lang="en-IN" sz="1200" u="none" strike="noStrike" dirty="0" err="1">
                          <a:effectLst/>
                          <a:latin typeface="Arial Black" panose="020B0A04020102020204" pitchFamily="34" charset="0"/>
                        </a:rPr>
                        <a:t>Alfaham</a:t>
                      </a:r>
                      <a:endParaRPr lang="en-IN" sz="1200" b="0" i="0" u="none" strike="noStrike" dirty="0">
                        <a:solidFill>
                          <a:srgbClr val="000000"/>
                        </a:solidFill>
                        <a:effectLst/>
                        <a:latin typeface="Arial Black" panose="020B0A04020102020204" pitchFamily="34" charset="0"/>
                      </a:endParaRPr>
                    </a:p>
                  </a:txBody>
                  <a:tcPr marL="7620" marR="7620" marT="7620" marB="0" anchor="b"/>
                </a:tc>
                <a:tc>
                  <a:txBody>
                    <a:bodyPr/>
                    <a:lstStyle/>
                    <a:p>
                      <a:pPr algn="ctr" fontAlgn="b"/>
                      <a:r>
                        <a:rPr lang="en-IN" sz="1200" u="none" strike="noStrike" dirty="0">
                          <a:effectLst/>
                          <a:latin typeface="Arial Rounded MT Bold" panose="020F0704030504030204" pitchFamily="34" charset="0"/>
                        </a:rPr>
                        <a:t>296</a:t>
                      </a:r>
                      <a:endParaRPr lang="en-IN" sz="1200" b="0" i="0" u="none" strike="noStrike" dirty="0">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19.5</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1</a:t>
                      </a:r>
                      <a:endParaRPr lang="en-IN" sz="1200" b="0" i="0" u="none" strike="noStrike">
                        <a:solidFill>
                          <a:srgbClr val="000000"/>
                        </a:solidFill>
                        <a:effectLst/>
                        <a:latin typeface="Arial Rounded MT Bold" panose="020F0704030504030204" pitchFamily="34" charset="0"/>
                      </a:endParaRPr>
                    </a:p>
                  </a:txBody>
                  <a:tcPr marL="7620" marR="7620" marT="7620" marB="0" anchor="b"/>
                </a:tc>
                <a:extLst>
                  <a:ext uri="{0D108BD9-81ED-4DB2-BD59-A6C34878D82A}">
                    <a16:rowId xmlns:a16="http://schemas.microsoft.com/office/drawing/2014/main" val="4257654764"/>
                  </a:ext>
                </a:extLst>
              </a:tr>
              <a:tr h="518896">
                <a:tc>
                  <a:txBody>
                    <a:bodyPr/>
                    <a:lstStyle/>
                    <a:p>
                      <a:pPr algn="l" fontAlgn="b"/>
                      <a:r>
                        <a:rPr lang="en-IN" sz="1200" u="none" strike="noStrike" dirty="0">
                          <a:effectLst/>
                          <a:latin typeface="Arial Black" panose="020B0A04020102020204" pitchFamily="34" charset="0"/>
                        </a:rPr>
                        <a:t> Mandi</a:t>
                      </a:r>
                      <a:endParaRPr lang="en-IN" sz="1200" b="0" i="0" u="none" strike="noStrike" dirty="0">
                        <a:solidFill>
                          <a:srgbClr val="000000"/>
                        </a:solidFill>
                        <a:effectLst/>
                        <a:latin typeface="Arial Black" panose="020B0A0402010202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281</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dirty="0">
                          <a:effectLst/>
                          <a:latin typeface="Arial Rounded MT Bold" panose="020F0704030504030204" pitchFamily="34" charset="0"/>
                        </a:rPr>
                        <a:t>18.5</a:t>
                      </a:r>
                      <a:endParaRPr lang="en-IN" sz="1200" b="0" i="0" u="none" strike="noStrike" dirty="0">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2</a:t>
                      </a:r>
                      <a:endParaRPr lang="en-IN" sz="1200" b="0" i="0" u="none" strike="noStrike">
                        <a:solidFill>
                          <a:srgbClr val="000000"/>
                        </a:solidFill>
                        <a:effectLst/>
                        <a:latin typeface="Arial Rounded MT Bold" panose="020F0704030504030204" pitchFamily="34" charset="0"/>
                      </a:endParaRPr>
                    </a:p>
                  </a:txBody>
                  <a:tcPr marL="7620" marR="7620" marT="7620" marB="0" anchor="b"/>
                </a:tc>
                <a:extLst>
                  <a:ext uri="{0D108BD9-81ED-4DB2-BD59-A6C34878D82A}">
                    <a16:rowId xmlns:a16="http://schemas.microsoft.com/office/drawing/2014/main" val="454129161"/>
                  </a:ext>
                </a:extLst>
              </a:tr>
              <a:tr h="518896">
                <a:tc>
                  <a:txBody>
                    <a:bodyPr/>
                    <a:lstStyle/>
                    <a:p>
                      <a:pPr algn="l" fontAlgn="b"/>
                      <a:r>
                        <a:rPr lang="en-IN" sz="1200" u="none" strike="noStrike" dirty="0">
                          <a:effectLst/>
                          <a:latin typeface="Arial Black" panose="020B0A04020102020204" pitchFamily="34" charset="0"/>
                        </a:rPr>
                        <a:t> Shawarma</a:t>
                      </a:r>
                      <a:endParaRPr lang="en-IN" sz="1200" b="0" i="0" u="none" strike="noStrike" dirty="0">
                        <a:solidFill>
                          <a:srgbClr val="000000"/>
                        </a:solidFill>
                        <a:effectLst/>
                        <a:latin typeface="Arial Black" panose="020B0A0402010202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197</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dirty="0">
                          <a:effectLst/>
                          <a:latin typeface="Arial Rounded MT Bold" panose="020F0704030504030204" pitchFamily="34" charset="0"/>
                        </a:rPr>
                        <a:t>13.0</a:t>
                      </a:r>
                      <a:endParaRPr lang="en-IN" sz="1200" b="0" i="0" u="none" strike="noStrike" dirty="0">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3</a:t>
                      </a:r>
                      <a:endParaRPr lang="en-IN" sz="1200" b="0" i="0" u="none" strike="noStrike">
                        <a:solidFill>
                          <a:srgbClr val="000000"/>
                        </a:solidFill>
                        <a:effectLst/>
                        <a:latin typeface="Arial Rounded MT Bold" panose="020F0704030504030204" pitchFamily="34" charset="0"/>
                      </a:endParaRPr>
                    </a:p>
                  </a:txBody>
                  <a:tcPr marL="7620" marR="7620" marT="7620" marB="0" anchor="b"/>
                </a:tc>
                <a:extLst>
                  <a:ext uri="{0D108BD9-81ED-4DB2-BD59-A6C34878D82A}">
                    <a16:rowId xmlns:a16="http://schemas.microsoft.com/office/drawing/2014/main" val="4091598564"/>
                  </a:ext>
                </a:extLst>
              </a:tr>
              <a:tr h="518896">
                <a:tc>
                  <a:txBody>
                    <a:bodyPr/>
                    <a:lstStyle/>
                    <a:p>
                      <a:pPr algn="l" fontAlgn="b"/>
                      <a:r>
                        <a:rPr lang="en-IN" sz="1200" u="none" strike="noStrike" dirty="0">
                          <a:effectLst/>
                          <a:latin typeface="Arial Black" panose="020B0A04020102020204" pitchFamily="34" charset="0"/>
                        </a:rPr>
                        <a:t> Roti</a:t>
                      </a:r>
                      <a:endParaRPr lang="en-IN" sz="1200" b="0" i="0" u="none" strike="noStrike" dirty="0">
                        <a:solidFill>
                          <a:srgbClr val="000000"/>
                        </a:solidFill>
                        <a:effectLst/>
                        <a:latin typeface="Arial Black" panose="020B0A0402010202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192</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dirty="0">
                          <a:effectLst/>
                          <a:latin typeface="Arial Rounded MT Bold" panose="020F0704030504030204" pitchFamily="34" charset="0"/>
                        </a:rPr>
                        <a:t>12.7</a:t>
                      </a:r>
                      <a:endParaRPr lang="en-IN" sz="1200" b="0" i="0" u="none" strike="noStrike" dirty="0">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4</a:t>
                      </a:r>
                      <a:endParaRPr lang="en-IN" sz="1200" b="0" i="0" u="none" strike="noStrike">
                        <a:solidFill>
                          <a:srgbClr val="000000"/>
                        </a:solidFill>
                        <a:effectLst/>
                        <a:latin typeface="Arial Rounded MT Bold" panose="020F0704030504030204" pitchFamily="34" charset="0"/>
                      </a:endParaRPr>
                    </a:p>
                  </a:txBody>
                  <a:tcPr marL="7620" marR="7620" marT="7620" marB="0" anchor="b"/>
                </a:tc>
                <a:extLst>
                  <a:ext uri="{0D108BD9-81ED-4DB2-BD59-A6C34878D82A}">
                    <a16:rowId xmlns:a16="http://schemas.microsoft.com/office/drawing/2014/main" val="350964727"/>
                  </a:ext>
                </a:extLst>
              </a:tr>
              <a:tr h="518896">
                <a:tc>
                  <a:txBody>
                    <a:bodyPr/>
                    <a:lstStyle/>
                    <a:p>
                      <a:pPr algn="l" fontAlgn="b"/>
                      <a:r>
                        <a:rPr lang="en-IN" sz="1200" u="none" strike="noStrike" dirty="0">
                          <a:effectLst/>
                          <a:latin typeface="Arial Black" panose="020B0A04020102020204" pitchFamily="34" charset="0"/>
                        </a:rPr>
                        <a:t> Fried Chicken</a:t>
                      </a:r>
                      <a:endParaRPr lang="en-IN" sz="1200" b="0" i="0" u="none" strike="noStrike" dirty="0">
                        <a:solidFill>
                          <a:srgbClr val="000000"/>
                        </a:solidFill>
                        <a:effectLst/>
                        <a:latin typeface="Arial Black" panose="020B0A0402010202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179</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11.8</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dirty="0">
                          <a:effectLst/>
                          <a:latin typeface="Arial Rounded MT Bold" panose="020F0704030504030204" pitchFamily="34" charset="0"/>
                        </a:rPr>
                        <a:t>5</a:t>
                      </a:r>
                      <a:endParaRPr lang="en-IN" sz="1200" b="0" i="0" u="none" strike="noStrike" dirty="0">
                        <a:solidFill>
                          <a:srgbClr val="000000"/>
                        </a:solidFill>
                        <a:effectLst/>
                        <a:latin typeface="Arial Rounded MT Bold" panose="020F0704030504030204" pitchFamily="34" charset="0"/>
                      </a:endParaRPr>
                    </a:p>
                  </a:txBody>
                  <a:tcPr marL="7620" marR="7620" marT="7620" marB="0" anchor="b"/>
                </a:tc>
                <a:extLst>
                  <a:ext uri="{0D108BD9-81ED-4DB2-BD59-A6C34878D82A}">
                    <a16:rowId xmlns:a16="http://schemas.microsoft.com/office/drawing/2014/main" val="2915314638"/>
                  </a:ext>
                </a:extLst>
              </a:tr>
              <a:tr h="518896">
                <a:tc>
                  <a:txBody>
                    <a:bodyPr/>
                    <a:lstStyle/>
                    <a:p>
                      <a:pPr algn="l" fontAlgn="b"/>
                      <a:r>
                        <a:rPr lang="en-IN" sz="1200" u="none" strike="noStrike" dirty="0">
                          <a:effectLst/>
                          <a:latin typeface="Arial Black" panose="020B0A04020102020204" pitchFamily="34" charset="0"/>
                        </a:rPr>
                        <a:t> Sandwiches</a:t>
                      </a:r>
                      <a:endParaRPr lang="en-IN" sz="1200" b="0" i="0" u="none" strike="noStrike" dirty="0">
                        <a:solidFill>
                          <a:srgbClr val="000000"/>
                        </a:solidFill>
                        <a:effectLst/>
                        <a:latin typeface="Arial Black" panose="020B0A0402010202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117</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7.7</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dirty="0">
                          <a:effectLst/>
                          <a:latin typeface="Arial Rounded MT Bold" panose="020F0704030504030204" pitchFamily="34" charset="0"/>
                        </a:rPr>
                        <a:t>6</a:t>
                      </a:r>
                      <a:endParaRPr lang="en-IN" sz="1200" b="0" i="0" u="none" strike="noStrike" dirty="0">
                        <a:solidFill>
                          <a:srgbClr val="000000"/>
                        </a:solidFill>
                        <a:effectLst/>
                        <a:latin typeface="Arial Rounded MT Bold" panose="020F0704030504030204" pitchFamily="34" charset="0"/>
                      </a:endParaRPr>
                    </a:p>
                  </a:txBody>
                  <a:tcPr marL="7620" marR="7620" marT="7620" marB="0" anchor="b"/>
                </a:tc>
                <a:extLst>
                  <a:ext uri="{0D108BD9-81ED-4DB2-BD59-A6C34878D82A}">
                    <a16:rowId xmlns:a16="http://schemas.microsoft.com/office/drawing/2014/main" val="2063134255"/>
                  </a:ext>
                </a:extLst>
              </a:tr>
              <a:tr h="518896">
                <a:tc>
                  <a:txBody>
                    <a:bodyPr/>
                    <a:lstStyle/>
                    <a:p>
                      <a:pPr algn="l" fontAlgn="b"/>
                      <a:r>
                        <a:rPr lang="en-IN" sz="1200" u="none" strike="noStrike" dirty="0">
                          <a:effectLst/>
                          <a:latin typeface="Arial Black" panose="020B0A04020102020204" pitchFamily="34" charset="0"/>
                        </a:rPr>
                        <a:t> Burgers</a:t>
                      </a:r>
                      <a:endParaRPr lang="en-IN" sz="1200" b="0" i="0" u="none" strike="noStrike" dirty="0">
                        <a:solidFill>
                          <a:srgbClr val="000000"/>
                        </a:solidFill>
                        <a:effectLst/>
                        <a:latin typeface="Arial Black" panose="020B0A0402010202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112</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7.4</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dirty="0">
                          <a:effectLst/>
                          <a:latin typeface="Arial Rounded MT Bold" panose="020F0704030504030204" pitchFamily="34" charset="0"/>
                        </a:rPr>
                        <a:t>7</a:t>
                      </a:r>
                      <a:endParaRPr lang="en-IN" sz="1200" b="0" i="0" u="none" strike="noStrike" dirty="0">
                        <a:solidFill>
                          <a:srgbClr val="000000"/>
                        </a:solidFill>
                        <a:effectLst/>
                        <a:latin typeface="Arial Rounded MT Bold" panose="020F0704030504030204" pitchFamily="34" charset="0"/>
                      </a:endParaRPr>
                    </a:p>
                  </a:txBody>
                  <a:tcPr marL="7620" marR="7620" marT="7620" marB="0" anchor="b"/>
                </a:tc>
                <a:extLst>
                  <a:ext uri="{0D108BD9-81ED-4DB2-BD59-A6C34878D82A}">
                    <a16:rowId xmlns:a16="http://schemas.microsoft.com/office/drawing/2014/main" val="1112059517"/>
                  </a:ext>
                </a:extLst>
              </a:tr>
              <a:tr h="518896">
                <a:tc>
                  <a:txBody>
                    <a:bodyPr/>
                    <a:lstStyle/>
                    <a:p>
                      <a:pPr algn="l" fontAlgn="b"/>
                      <a:r>
                        <a:rPr lang="en-IN" sz="1200" u="none" strike="noStrike" dirty="0">
                          <a:effectLst/>
                          <a:latin typeface="Arial Black" panose="020B0A04020102020204" pitchFamily="34" charset="0"/>
                        </a:rPr>
                        <a:t> Other</a:t>
                      </a:r>
                      <a:endParaRPr lang="en-IN" sz="1200" b="0" i="0" u="none" strike="noStrike" dirty="0">
                        <a:solidFill>
                          <a:srgbClr val="000000"/>
                        </a:solidFill>
                        <a:effectLst/>
                        <a:latin typeface="Arial Black" panose="020B0A0402010202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73</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4.8</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dirty="0">
                          <a:effectLst/>
                          <a:latin typeface="Arial Rounded MT Bold" panose="020F0704030504030204" pitchFamily="34" charset="0"/>
                        </a:rPr>
                        <a:t>8</a:t>
                      </a:r>
                      <a:endParaRPr lang="en-IN" sz="1200" b="0" i="0" u="none" strike="noStrike" dirty="0">
                        <a:solidFill>
                          <a:srgbClr val="000000"/>
                        </a:solidFill>
                        <a:effectLst/>
                        <a:latin typeface="Arial Rounded MT Bold" panose="020F0704030504030204" pitchFamily="34" charset="0"/>
                      </a:endParaRPr>
                    </a:p>
                  </a:txBody>
                  <a:tcPr marL="7620" marR="7620" marT="7620" marB="0" anchor="b"/>
                </a:tc>
                <a:extLst>
                  <a:ext uri="{0D108BD9-81ED-4DB2-BD59-A6C34878D82A}">
                    <a16:rowId xmlns:a16="http://schemas.microsoft.com/office/drawing/2014/main" val="1350140226"/>
                  </a:ext>
                </a:extLst>
              </a:tr>
              <a:tr h="518896">
                <a:tc>
                  <a:txBody>
                    <a:bodyPr/>
                    <a:lstStyle/>
                    <a:p>
                      <a:pPr algn="l" fontAlgn="b"/>
                      <a:r>
                        <a:rPr lang="en-IN" sz="1200" u="none" strike="noStrike" dirty="0">
                          <a:effectLst/>
                          <a:latin typeface="Arial Black" panose="020B0A04020102020204" pitchFamily="34" charset="0"/>
                        </a:rPr>
                        <a:t> pizza</a:t>
                      </a:r>
                      <a:endParaRPr lang="en-IN" sz="1200" b="0" i="0" u="none" strike="noStrike" dirty="0">
                        <a:solidFill>
                          <a:srgbClr val="000000"/>
                        </a:solidFill>
                        <a:effectLst/>
                        <a:latin typeface="Arial Black" panose="020B0A0402010202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68</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a:effectLst/>
                          <a:latin typeface="Arial Rounded MT Bold" panose="020F0704030504030204" pitchFamily="34" charset="0"/>
                        </a:rPr>
                        <a:t>4.5</a:t>
                      </a:r>
                      <a:endParaRPr lang="en-IN" sz="1200" b="0" i="0" u="none" strike="noStrike">
                        <a:solidFill>
                          <a:srgbClr val="000000"/>
                        </a:solidFill>
                        <a:effectLst/>
                        <a:latin typeface="Arial Rounded MT Bold" panose="020F0704030504030204" pitchFamily="34" charset="0"/>
                      </a:endParaRPr>
                    </a:p>
                  </a:txBody>
                  <a:tcPr marL="7620" marR="7620" marT="7620" marB="0" anchor="b"/>
                </a:tc>
                <a:tc>
                  <a:txBody>
                    <a:bodyPr/>
                    <a:lstStyle/>
                    <a:p>
                      <a:pPr algn="ctr" fontAlgn="b"/>
                      <a:r>
                        <a:rPr lang="en-IN" sz="1200" u="none" strike="noStrike" dirty="0">
                          <a:effectLst/>
                          <a:latin typeface="Arial Rounded MT Bold" panose="020F0704030504030204" pitchFamily="34" charset="0"/>
                        </a:rPr>
                        <a:t>9</a:t>
                      </a:r>
                      <a:endParaRPr lang="en-IN" sz="1200" b="0" i="0" u="none" strike="noStrike" dirty="0">
                        <a:solidFill>
                          <a:srgbClr val="000000"/>
                        </a:solidFill>
                        <a:effectLst/>
                        <a:latin typeface="Arial Rounded MT Bold" panose="020F0704030504030204" pitchFamily="34" charset="0"/>
                      </a:endParaRPr>
                    </a:p>
                  </a:txBody>
                  <a:tcPr marL="7620" marR="7620" marT="7620" marB="0" anchor="b"/>
                </a:tc>
                <a:extLst>
                  <a:ext uri="{0D108BD9-81ED-4DB2-BD59-A6C34878D82A}">
                    <a16:rowId xmlns:a16="http://schemas.microsoft.com/office/drawing/2014/main" val="169575898"/>
                  </a:ext>
                </a:extLst>
              </a:tr>
            </a:tbl>
          </a:graphicData>
        </a:graphic>
      </p:graphicFrame>
      <p:sp>
        <p:nvSpPr>
          <p:cNvPr id="2" name="Title 4">
            <a:extLst>
              <a:ext uri="{FF2B5EF4-FFF2-40B4-BE49-F238E27FC236}">
                <a16:creationId xmlns:a16="http://schemas.microsoft.com/office/drawing/2014/main" id="{DFE2C602-7C4A-2371-BFED-715575C91824}"/>
              </a:ext>
            </a:extLst>
          </p:cNvPr>
          <p:cNvSpPr txBox="1">
            <a:spLocks/>
          </p:cNvSpPr>
          <p:nvPr/>
        </p:nvSpPr>
        <p:spPr bwMode="blackWhite">
          <a:xfrm>
            <a:off x="370062" y="289634"/>
            <a:ext cx="5365708" cy="633608"/>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IN" sz="1800" b="1" dirty="0">
                <a:solidFill>
                  <a:schemeClr val="tx1"/>
                </a:solidFill>
                <a:effectLst>
                  <a:outerShdw blurRad="38100" dist="38100" dir="2700000" algn="tl">
                    <a:srgbClr val="000000">
                      <a:alpha val="43137"/>
                    </a:srgbClr>
                  </a:outerShdw>
                </a:effectLst>
                <a:latin typeface="Goudy Old Style" panose="02020502050305020303" pitchFamily="18" charset="0"/>
              </a:rPr>
              <a:t>Ranking analysis</a:t>
            </a:r>
          </a:p>
          <a:p>
            <a:r>
              <a:rPr lang="en-IN" sz="1600" b="1" dirty="0">
                <a:solidFill>
                  <a:schemeClr val="tx1"/>
                </a:solidFill>
                <a:effectLst>
                  <a:outerShdw blurRad="38100" dist="38100" dir="2700000" algn="tl">
                    <a:srgbClr val="000000">
                      <a:alpha val="43137"/>
                    </a:srgbClr>
                  </a:outerShdw>
                </a:effectLst>
              </a:rPr>
              <a:t>    </a:t>
            </a:r>
            <a:r>
              <a:rPr lang="en-IN" sz="1600" dirty="0">
                <a:solidFill>
                  <a:schemeClr val="tx1"/>
                </a:solidFill>
                <a:effectLst>
                  <a:outerShdw blurRad="38100" dist="38100" dir="2700000" algn="tl">
                    <a:srgbClr val="000000">
                      <a:alpha val="43137"/>
                    </a:srgbClr>
                  </a:outerShdw>
                </a:effectLst>
              </a:rPr>
              <a:t>(to determine overall popularity</a:t>
            </a:r>
            <a:r>
              <a:rPr lang="en-IN" sz="1600" dirty="0">
                <a:solidFill>
                  <a:schemeClr val="tx1"/>
                </a:solidFill>
                <a:effectLst>
                  <a:outerShdw blurRad="38100" dist="38100" dir="2700000" algn="tl">
                    <a:srgbClr val="000000">
                      <a:alpha val="43137"/>
                    </a:srgbClr>
                  </a:outerShdw>
                </a:effectLst>
                <a:latin typeface="Goudy Old Style" panose="02020502050305020303" pitchFamily="18" charset="0"/>
              </a:rPr>
              <a:t>)</a:t>
            </a:r>
          </a:p>
        </p:txBody>
      </p:sp>
    </p:spTree>
    <p:extLst>
      <p:ext uri="{BB962C8B-B14F-4D97-AF65-F5344CB8AC3E}">
        <p14:creationId xmlns:p14="http://schemas.microsoft.com/office/powerpoint/2010/main" val="371524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A9C489E-C4B2-0641-F0B9-AA1A7B589043}"/>
              </a:ext>
            </a:extLst>
          </p:cNvPr>
          <p:cNvSpPr>
            <a:spLocks noGrp="1"/>
          </p:cNvSpPr>
          <p:nvPr>
            <p:ph type="subTitle" idx="1"/>
          </p:nvPr>
        </p:nvSpPr>
        <p:spPr>
          <a:xfrm>
            <a:off x="398833" y="322109"/>
            <a:ext cx="11614826" cy="6799634"/>
          </a:xfrm>
        </p:spPr>
        <p:txBody>
          <a:bodyPr>
            <a:normAutofit fontScale="85000" lnSpcReduction="20000"/>
          </a:bodyPr>
          <a:lstStyle/>
          <a:p>
            <a:pPr algn="l">
              <a:buNone/>
            </a:pPr>
            <a:endParaRPr lang="en-US" sz="2100" dirty="0">
              <a:solidFill>
                <a:schemeClr val="bg1"/>
              </a:solidFill>
              <a:latin typeface="Arial" panose="020B0604020202020204" pitchFamily="34" charset="0"/>
              <a:cs typeface="Arial" panose="020B0604020202020204" pitchFamily="34" charset="0"/>
            </a:endParaRPr>
          </a:p>
          <a:p>
            <a:pPr algn="l">
              <a:buNone/>
            </a:pPr>
            <a:r>
              <a:rPr lang="en-US" sz="2100" dirty="0">
                <a:solidFill>
                  <a:schemeClr val="bg1"/>
                </a:solidFill>
                <a:latin typeface="Arial" panose="020B0604020202020204" pitchFamily="34" charset="0"/>
                <a:cs typeface="Arial" panose="020B0604020202020204" pitchFamily="34" charset="0"/>
              </a:rPr>
              <a:t>The data were analyzed using various statistical techniques to explore relationships, trends, and patterns:</a:t>
            </a:r>
          </a:p>
          <a:p>
            <a:pPr marL="342900" indent="-342900" algn="l">
              <a:buClr>
                <a:schemeClr val="bg1"/>
              </a:buClr>
              <a:buFont typeface="Wingdings" panose="05000000000000000000" pitchFamily="2" charset="2"/>
              <a:buChar char="Ø"/>
            </a:pPr>
            <a:r>
              <a:rPr lang="en-US" sz="2100" b="1" dirty="0">
                <a:solidFill>
                  <a:schemeClr val="bg1"/>
                </a:solidFill>
                <a:latin typeface="Arial" panose="020B0604020202020204" pitchFamily="34" charset="0"/>
                <a:cs typeface="Arial" panose="020B0604020202020204" pitchFamily="34" charset="0"/>
              </a:rPr>
              <a:t>Descriptive Statistics</a:t>
            </a:r>
            <a:r>
              <a:rPr lang="en-US" sz="2100" dirty="0">
                <a:solidFill>
                  <a:schemeClr val="bg1"/>
                </a:solidFill>
                <a:latin typeface="Arial" panose="020B0604020202020204" pitchFamily="34" charset="0"/>
                <a:cs typeface="Arial" panose="020B0604020202020204" pitchFamily="34" charset="0"/>
              </a:rPr>
              <a:t>: Used to summarize respondents' demographic profiles and fast food consumption habits.</a:t>
            </a:r>
          </a:p>
          <a:p>
            <a:pPr marL="342900" indent="-342900" algn="l">
              <a:buClr>
                <a:schemeClr val="bg1"/>
              </a:buClr>
              <a:buFont typeface="Wingdings" panose="05000000000000000000" pitchFamily="2" charset="2"/>
              <a:buChar char="Ø"/>
            </a:pPr>
            <a:r>
              <a:rPr lang="en-US" sz="2100" b="1" dirty="0">
                <a:solidFill>
                  <a:schemeClr val="bg1"/>
                </a:solidFill>
                <a:latin typeface="Arial" panose="020B0604020202020204" pitchFamily="34" charset="0"/>
                <a:cs typeface="Arial" panose="020B0604020202020204" pitchFamily="34" charset="0"/>
              </a:rPr>
              <a:t>Inferential Statistics</a:t>
            </a:r>
            <a:r>
              <a:rPr lang="en-US" sz="2100" dirty="0">
                <a:solidFill>
                  <a:schemeClr val="bg1"/>
                </a:solidFill>
                <a:latin typeface="Arial" panose="020B0604020202020204" pitchFamily="34" charset="0"/>
                <a:cs typeface="Arial" panose="020B0604020202020204" pitchFamily="34" charset="0"/>
              </a:rPr>
              <a:t>:</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Crosstabs</a:t>
            </a:r>
            <a:r>
              <a:rPr lang="en-US" sz="2100" dirty="0">
                <a:solidFill>
                  <a:schemeClr val="bg1"/>
                </a:solidFill>
                <a:latin typeface="Arial" panose="020B0604020202020204" pitchFamily="34" charset="0"/>
                <a:cs typeface="Arial" panose="020B0604020202020204" pitchFamily="34" charset="0"/>
              </a:rPr>
              <a:t>: To examine the distribution of categorical variables.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Correlation Analysis (Pearson Correlation)</a:t>
            </a:r>
            <a:r>
              <a:rPr lang="en-US" sz="2100" dirty="0">
                <a:solidFill>
                  <a:schemeClr val="bg1"/>
                </a:solidFill>
                <a:latin typeface="Arial" panose="020B0604020202020204" pitchFamily="34" charset="0"/>
                <a:cs typeface="Arial" panose="020B0604020202020204" pitchFamily="34" charset="0"/>
              </a:rPr>
              <a:t>: To assess relationships between numerical variables.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Median Test</a:t>
            </a:r>
            <a:r>
              <a:rPr lang="en-US" sz="2100" dirty="0">
                <a:solidFill>
                  <a:schemeClr val="bg1"/>
                </a:solidFill>
                <a:latin typeface="Arial" panose="020B0604020202020204" pitchFamily="34" charset="0"/>
                <a:cs typeface="Arial" panose="020B0604020202020204" pitchFamily="34" charset="0"/>
              </a:rPr>
              <a:t>: To compare the medians of two or more independent groups.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Multiple Response Frequency Analysis</a:t>
            </a:r>
            <a:r>
              <a:rPr lang="en-US" sz="2100" dirty="0">
                <a:solidFill>
                  <a:schemeClr val="bg1"/>
                </a:solidFill>
                <a:latin typeface="Arial" panose="020B0604020202020204" pitchFamily="34" charset="0"/>
                <a:cs typeface="Arial" panose="020B0604020202020204" pitchFamily="34" charset="0"/>
              </a:rPr>
              <a:t>: To analyze responses for multiple-choice questions.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Principal Component Analysis (PCA) &amp; Factor Analysis</a:t>
            </a:r>
            <a:r>
              <a:rPr lang="en-US" sz="2100" dirty="0">
                <a:solidFill>
                  <a:schemeClr val="bg1"/>
                </a:solidFill>
                <a:latin typeface="Arial" panose="020B0604020202020204" pitchFamily="34" charset="0"/>
                <a:cs typeface="Arial" panose="020B0604020202020204" pitchFamily="34" charset="0"/>
              </a:rPr>
              <a:t>: To reduce data dimensions and identify key underlying factors.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Multinomial Regression Model</a:t>
            </a:r>
            <a:r>
              <a:rPr lang="en-US" sz="2100" dirty="0">
                <a:solidFill>
                  <a:schemeClr val="bg1"/>
                </a:solidFill>
                <a:latin typeface="Arial" panose="020B0604020202020204" pitchFamily="34" charset="0"/>
                <a:cs typeface="Arial" panose="020B0604020202020204" pitchFamily="34" charset="0"/>
              </a:rPr>
              <a:t>: To predict categorical outcomes with multiple response categories.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Ranking Analysis</a:t>
            </a:r>
            <a:r>
              <a:rPr lang="en-US" sz="2100" dirty="0">
                <a:solidFill>
                  <a:schemeClr val="bg1"/>
                </a:solidFill>
                <a:latin typeface="Arial" panose="020B0604020202020204" pitchFamily="34" charset="0"/>
                <a:cs typeface="Arial" panose="020B0604020202020204" pitchFamily="34" charset="0"/>
              </a:rPr>
              <a:t>: To assess the relative importance of various factors.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Kruskal-Wallis Test</a:t>
            </a:r>
            <a:r>
              <a:rPr lang="en-US" sz="2100" dirty="0">
                <a:solidFill>
                  <a:schemeClr val="bg1"/>
                </a:solidFill>
                <a:latin typeface="Arial" panose="020B0604020202020204" pitchFamily="34" charset="0"/>
                <a:cs typeface="Arial" panose="020B0604020202020204" pitchFamily="34" charset="0"/>
              </a:rPr>
              <a:t>: To compare medians across multiple independent groups.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T-Test</a:t>
            </a:r>
            <a:r>
              <a:rPr lang="en-US" sz="2100" dirty="0">
                <a:solidFill>
                  <a:schemeClr val="bg1"/>
                </a:solidFill>
                <a:latin typeface="Arial" panose="020B0604020202020204" pitchFamily="34" charset="0"/>
                <a:cs typeface="Arial" panose="020B0604020202020204" pitchFamily="34" charset="0"/>
              </a:rPr>
              <a:t>: To compare means between two groups.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Logistic Regression</a:t>
            </a:r>
            <a:r>
              <a:rPr lang="en-US" sz="2100" dirty="0">
                <a:solidFill>
                  <a:schemeClr val="bg1"/>
                </a:solidFill>
                <a:latin typeface="Arial" panose="020B0604020202020204" pitchFamily="34" charset="0"/>
                <a:cs typeface="Arial" panose="020B0604020202020204" pitchFamily="34" charset="0"/>
              </a:rPr>
              <a:t>: To predict binary health outcomes based on fast food consumption.</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Welch ANOVA</a:t>
            </a:r>
            <a:r>
              <a:rPr lang="en-US" sz="2100" dirty="0">
                <a:solidFill>
                  <a:schemeClr val="bg1"/>
                </a:solidFill>
                <a:latin typeface="Arial" panose="020B0604020202020204" pitchFamily="34" charset="0"/>
                <a:cs typeface="Arial" panose="020B0604020202020204" pitchFamily="34" charset="0"/>
              </a:rPr>
              <a:t>: To compare means when variances are unequal across groups.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Multiple Correspondence Analysis (MCA)</a:t>
            </a:r>
            <a:r>
              <a:rPr lang="en-US" sz="2100" dirty="0">
                <a:solidFill>
                  <a:schemeClr val="bg1"/>
                </a:solidFill>
                <a:latin typeface="Arial" panose="020B0604020202020204" pitchFamily="34" charset="0"/>
                <a:cs typeface="Arial" panose="020B0604020202020204" pitchFamily="34" charset="0"/>
              </a:rPr>
              <a:t>: To explore associations among categorical variables.</a:t>
            </a:r>
          </a:p>
          <a:p>
            <a:pPr marL="800100" lvl="1" indent="-342900" algn="l">
              <a:buClr>
                <a:schemeClr val="bg1">
                  <a:lumMod val="95000"/>
                  <a:lumOff val="5000"/>
                </a:schemeClr>
              </a:buClr>
              <a:buFont typeface="Wingdings" panose="05000000000000000000" pitchFamily="2" charset="2"/>
              <a:buChar char="q"/>
            </a:pPr>
            <a:r>
              <a:rPr lang="en-US" sz="2100" b="1" dirty="0">
                <a:solidFill>
                  <a:schemeClr val="bg1"/>
                </a:solidFill>
                <a:latin typeface="Arial" panose="020B0604020202020204" pitchFamily="34" charset="0"/>
                <a:cs typeface="Arial" panose="020B0604020202020204" pitchFamily="34" charset="0"/>
              </a:rPr>
              <a:t>Mann-Whitney U Test</a:t>
            </a:r>
            <a:r>
              <a:rPr lang="en-US" sz="2100" dirty="0">
                <a:solidFill>
                  <a:schemeClr val="bg1"/>
                </a:solidFill>
                <a:latin typeface="Arial" panose="020B0604020202020204" pitchFamily="34" charset="0"/>
                <a:cs typeface="Arial" panose="020B0604020202020204" pitchFamily="34" charset="0"/>
              </a:rPr>
              <a:t>: To compare distributions between two independent groups.</a:t>
            </a:r>
          </a:p>
          <a:p>
            <a:endParaRPr lang="en-US" dirty="0"/>
          </a:p>
        </p:txBody>
      </p:sp>
      <p:sp>
        <p:nvSpPr>
          <p:cNvPr id="2" name="Title 1">
            <a:extLst>
              <a:ext uri="{FF2B5EF4-FFF2-40B4-BE49-F238E27FC236}">
                <a16:creationId xmlns:a16="http://schemas.microsoft.com/office/drawing/2014/main" id="{CCFC1EF8-A7C2-4932-AE6C-DD9BCA8165D1}"/>
              </a:ext>
            </a:extLst>
          </p:cNvPr>
          <p:cNvSpPr txBox="1">
            <a:spLocks/>
          </p:cNvSpPr>
          <p:nvPr/>
        </p:nvSpPr>
        <p:spPr bwMode="blackWhite">
          <a:xfrm>
            <a:off x="4046601" y="175098"/>
            <a:ext cx="3740547" cy="294022"/>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1800" b="1" dirty="0">
                <a:solidFill>
                  <a:schemeClr val="bg1"/>
                </a:solidFill>
                <a:latin typeface="Arial" panose="020B0604020202020204" pitchFamily="34" charset="0"/>
                <a:cs typeface="Arial" panose="020B0604020202020204" pitchFamily="34" charset="0"/>
              </a:rPr>
              <a:t>Statistical Analysis</a:t>
            </a:r>
          </a:p>
        </p:txBody>
      </p:sp>
    </p:spTree>
    <p:extLst>
      <p:ext uri="{BB962C8B-B14F-4D97-AF65-F5344CB8AC3E}">
        <p14:creationId xmlns:p14="http://schemas.microsoft.com/office/powerpoint/2010/main" val="536872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3BEE-25A6-FB3F-588D-1E4A29A5A606}"/>
              </a:ext>
            </a:extLst>
          </p:cNvPr>
          <p:cNvSpPr>
            <a:spLocks noGrp="1"/>
          </p:cNvSpPr>
          <p:nvPr>
            <p:ph type="ctrTitle"/>
          </p:nvPr>
        </p:nvSpPr>
        <p:spPr>
          <a:xfrm>
            <a:off x="535858" y="2208083"/>
            <a:ext cx="11120284" cy="1220917"/>
          </a:xfrm>
        </p:spPr>
        <p:txBody>
          <a:bodyPr>
            <a:normAutofit fontScale="90000"/>
          </a:bodyPr>
          <a:lstStyle/>
          <a:p>
            <a:r>
              <a:rPr lang="en-US" sz="2700" b="1" dirty="0">
                <a:solidFill>
                  <a:schemeClr val="bg1">
                    <a:lumMod val="95000"/>
                    <a:lumOff val="5000"/>
                  </a:schemeClr>
                </a:solidFill>
                <a:latin typeface="Goudy Old Style" panose="02020502050305020303" pitchFamily="18" charset="0"/>
              </a:rPr>
              <a:t>To find out which is the most preferred time for the consumption of Fast Food among People.</a:t>
            </a:r>
            <a:endParaRPr lang="en-IN" sz="3600" b="1" dirty="0"/>
          </a:p>
        </p:txBody>
      </p:sp>
      <p:sp>
        <p:nvSpPr>
          <p:cNvPr id="3" name="Subtitle 2">
            <a:extLst>
              <a:ext uri="{FF2B5EF4-FFF2-40B4-BE49-F238E27FC236}">
                <a16:creationId xmlns:a16="http://schemas.microsoft.com/office/drawing/2014/main" id="{BB953599-C88C-006E-5205-3F89B053EA9B}"/>
              </a:ext>
            </a:extLst>
          </p:cNvPr>
          <p:cNvSpPr>
            <a:spLocks noGrp="1"/>
          </p:cNvSpPr>
          <p:nvPr>
            <p:ph type="subTitle" idx="1"/>
          </p:nvPr>
        </p:nvSpPr>
        <p:spPr>
          <a:xfrm>
            <a:off x="1533832" y="3683951"/>
            <a:ext cx="7962974" cy="2982320"/>
          </a:xfrm>
        </p:spPr>
        <p:txBody>
          <a:bodyPr/>
          <a:lstStyle/>
          <a:p>
            <a:pPr marL="342900" lvl="0" indent="-342900">
              <a:lnSpc>
                <a:spcPct val="107000"/>
              </a:lnSpc>
              <a:spcAft>
                <a:spcPts val="800"/>
              </a:spcAft>
              <a:buClr>
                <a:schemeClr val="bg1"/>
              </a:buClr>
              <a:buSzPts val="1000"/>
              <a:buFont typeface="Wingdings" panose="05000000000000000000" pitchFamily="2" charset="2"/>
              <a:buChar char="q"/>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Frequency analysis</a:t>
            </a: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spcAft>
                <a:spcPts val="800"/>
              </a:spcAft>
              <a:buClr>
                <a:schemeClr val="bg1"/>
              </a:buClr>
              <a:buSzPts val="1000"/>
              <a:tabLst>
                <a:tab pos="457200" algn="l"/>
              </a:tabLst>
            </a:pPr>
            <a:r>
              <a:rPr lang="en-IN"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IN"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kern="100" dirty="0">
                <a:effectLst/>
                <a:latin typeface="Calibri" panose="020F0502020204030204" pitchFamily="34" charset="0"/>
                <a:ea typeface="Calibri" panose="020F0502020204030204" pitchFamily="34" charset="0"/>
                <a:cs typeface="Times New Roman" panose="02020603050405020304" pitchFamily="18" charset="0"/>
              </a:rPr>
              <a:t>of consumption times)</a:t>
            </a:r>
          </a:p>
          <a:p>
            <a:pPr marL="342900" lvl="0" indent="-342900">
              <a:lnSpc>
                <a:spcPct val="107000"/>
              </a:lnSpc>
              <a:spcAft>
                <a:spcPts val="800"/>
              </a:spcAft>
              <a:buClr>
                <a:schemeClr val="bg1"/>
              </a:buClr>
              <a:buSzPts val="1000"/>
              <a:buFont typeface="Wingdings" panose="05000000000000000000" pitchFamily="2" charset="2"/>
              <a:buChar char="q"/>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Cross-tabulation</a:t>
            </a:r>
            <a:r>
              <a:rPr lang="en-IN" kern="100" dirty="0">
                <a:effectLst/>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spcAft>
                <a:spcPts val="800"/>
              </a:spcAft>
              <a:buClr>
                <a:schemeClr val="bg1"/>
              </a:buClr>
              <a:buSzPts val="1000"/>
              <a:tabLst>
                <a:tab pos="457200" algn="l"/>
              </a:tabLst>
            </a:pPr>
            <a:r>
              <a:rPr lang="en-IN" kern="100" dirty="0">
                <a:latin typeface="Calibri" panose="020F0502020204030204" pitchFamily="34" charset="0"/>
                <a:ea typeface="Calibri" panose="020F0502020204030204" pitchFamily="34" charset="0"/>
                <a:cs typeface="Times New Roman" panose="02020603050405020304" pitchFamily="18" charset="0"/>
              </a:rPr>
              <a:t>              ( </a:t>
            </a:r>
            <a:r>
              <a:rPr lang="en-IN" kern="100" dirty="0">
                <a:effectLst/>
                <a:latin typeface="Calibri" panose="020F0502020204030204" pitchFamily="34" charset="0"/>
                <a:ea typeface="Calibri" panose="020F0502020204030204" pitchFamily="34" charset="0"/>
                <a:cs typeface="Times New Roman" panose="02020603050405020304" pitchFamily="18" charset="0"/>
              </a:rPr>
              <a:t>of time preferences with demographic variables)</a:t>
            </a:r>
          </a:p>
          <a:p>
            <a:endParaRPr lang="en-IN" dirty="0"/>
          </a:p>
        </p:txBody>
      </p:sp>
    </p:spTree>
    <p:extLst>
      <p:ext uri="{BB962C8B-B14F-4D97-AF65-F5344CB8AC3E}">
        <p14:creationId xmlns:p14="http://schemas.microsoft.com/office/powerpoint/2010/main" val="781746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4DE5ACF-8510-9A77-46AB-F3DE1DC737E3}"/>
              </a:ext>
            </a:extLst>
          </p:cNvPr>
          <p:cNvPicPr>
            <a:picLocks noGrp="1" noChangeAspect="1"/>
          </p:cNvPicPr>
          <p:nvPr>
            <p:ph idx="1"/>
          </p:nvPr>
        </p:nvPicPr>
        <p:blipFill>
          <a:blip r:embed="rId2"/>
          <a:stretch>
            <a:fillRect/>
          </a:stretch>
        </p:blipFill>
        <p:spPr>
          <a:xfrm>
            <a:off x="6263203" y="136388"/>
            <a:ext cx="5437184" cy="3292612"/>
          </a:xfrm>
        </p:spPr>
      </p:pic>
      <p:sp>
        <p:nvSpPr>
          <p:cNvPr id="4" name="Text Placeholder 3">
            <a:extLst>
              <a:ext uri="{FF2B5EF4-FFF2-40B4-BE49-F238E27FC236}">
                <a16:creationId xmlns:a16="http://schemas.microsoft.com/office/drawing/2014/main" id="{362DE0BB-C6D2-6E6B-DE35-B954F9A1F49A}"/>
              </a:ext>
            </a:extLst>
          </p:cNvPr>
          <p:cNvSpPr>
            <a:spLocks noGrp="1"/>
          </p:cNvSpPr>
          <p:nvPr>
            <p:ph type="body" sz="half" idx="2"/>
          </p:nvPr>
        </p:nvSpPr>
        <p:spPr>
          <a:xfrm>
            <a:off x="-98269" y="1072834"/>
            <a:ext cx="6263095" cy="6071418"/>
          </a:xfrm>
        </p:spPr>
        <p:txBody>
          <a:bodyPr>
            <a:normAutofit fontScale="62500" lnSpcReduction="20000"/>
          </a:bodyPr>
          <a:lstStyle/>
          <a:p>
            <a:pPr marL="285750" indent="-285750" algn="l">
              <a:buClr>
                <a:schemeClr val="accent3">
                  <a:lumMod val="50000"/>
                </a:schemeClr>
              </a:buClr>
              <a:buFont typeface="Wingdings" panose="05000000000000000000" pitchFamily="2" charset="2"/>
              <a:buChar char="Ø"/>
            </a:pPr>
            <a:r>
              <a:rPr lang="en-US" sz="2600" b="1" dirty="0">
                <a:solidFill>
                  <a:schemeClr val="accent1">
                    <a:lumMod val="50000"/>
                  </a:schemeClr>
                </a:solidFill>
                <a:latin typeface="Arial Narrow" panose="020B0606020202030204" pitchFamily="34" charset="0"/>
              </a:rPr>
              <a:t>Breakfast</a:t>
            </a:r>
          </a:p>
          <a:p>
            <a:pPr algn="l">
              <a:buClr>
                <a:schemeClr val="accent3">
                  <a:lumMod val="50000"/>
                </a:schemeClr>
              </a:buClr>
            </a:pPr>
            <a:r>
              <a:rPr lang="en-US" sz="2600" dirty="0">
                <a:latin typeface="Arial Narrow" panose="020B0606020202030204" pitchFamily="34" charset="0"/>
              </a:rPr>
              <a:t>        </a:t>
            </a:r>
            <a:r>
              <a:rPr lang="en-US" sz="2600" dirty="0">
                <a:solidFill>
                  <a:schemeClr val="accent6">
                    <a:lumMod val="50000"/>
                  </a:schemeClr>
                </a:solidFill>
                <a:latin typeface="Arial Narrow" panose="020B0606020202030204" pitchFamily="34" charset="0"/>
              </a:rPr>
              <a:t>Only 14 respondents (3.4%) consume fast food during breakfast,</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394 respondents (96.6%) do not consume fast food during breakfast.</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Clearly the least preferred time for fast food consumption is morning.</a:t>
            </a:r>
          </a:p>
          <a:p>
            <a:pPr marL="285750" indent="-285750" algn="l">
              <a:buClr>
                <a:schemeClr val="accent3">
                  <a:lumMod val="50000"/>
                </a:schemeClr>
              </a:buClr>
              <a:buFont typeface="Wingdings" panose="05000000000000000000" pitchFamily="2" charset="2"/>
              <a:buChar char="Ø"/>
            </a:pPr>
            <a:r>
              <a:rPr lang="en-US" sz="2600" b="1" dirty="0">
                <a:solidFill>
                  <a:schemeClr val="accent1">
                    <a:lumMod val="50000"/>
                  </a:schemeClr>
                </a:solidFill>
                <a:latin typeface="Arial Narrow" panose="020B0606020202030204" pitchFamily="34" charset="0"/>
              </a:rPr>
              <a:t>Lunch</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80 respondents (19.6%) consume fast food during lunch,</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328 respondents (80.4%) do not consume fast food during lunch.</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Lunch time represents a modest portion of fast food consumption.</a:t>
            </a:r>
          </a:p>
          <a:p>
            <a:pPr marL="285750" indent="-285750" algn="l">
              <a:buClr>
                <a:schemeClr val="accent3">
                  <a:lumMod val="50000"/>
                </a:schemeClr>
              </a:buClr>
              <a:buFont typeface="Wingdings" panose="05000000000000000000" pitchFamily="2" charset="2"/>
              <a:buChar char="Ø"/>
            </a:pPr>
            <a:r>
              <a:rPr lang="en-US" sz="2600" b="1" dirty="0">
                <a:solidFill>
                  <a:schemeClr val="accent1">
                    <a:lumMod val="50000"/>
                  </a:schemeClr>
                </a:solidFill>
                <a:latin typeface="Arial Narrow" panose="020B0606020202030204" pitchFamily="34" charset="0"/>
              </a:rPr>
              <a:t>Evening</a:t>
            </a:r>
          </a:p>
          <a:p>
            <a:pPr algn="l">
              <a:buClr>
                <a:schemeClr val="accent3">
                  <a:lumMod val="50000"/>
                </a:schemeClr>
              </a:buClr>
            </a:pPr>
            <a:r>
              <a:rPr lang="en-US" sz="2600" dirty="0">
                <a:latin typeface="Arial Narrow" panose="020B0606020202030204" pitchFamily="34" charset="0"/>
              </a:rPr>
              <a:t>         </a:t>
            </a:r>
            <a:r>
              <a:rPr lang="en-US" sz="2600" dirty="0">
                <a:solidFill>
                  <a:schemeClr val="accent6">
                    <a:lumMod val="50000"/>
                  </a:schemeClr>
                </a:solidFill>
                <a:latin typeface="Arial Narrow" panose="020B0606020202030204" pitchFamily="34" charset="0"/>
              </a:rPr>
              <a:t>180 respondents (44.1%) consume fast food during evening,</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228 respondents (55.9%) do not consume fast food during evening.</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It shows significant popularity, particularly as a snack or</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pre-dinner  option.</a:t>
            </a:r>
          </a:p>
          <a:p>
            <a:pPr marL="285750" indent="-285750" algn="l">
              <a:buClr>
                <a:schemeClr val="accent3">
                  <a:lumMod val="50000"/>
                </a:schemeClr>
              </a:buClr>
              <a:buFont typeface="Wingdings" panose="05000000000000000000" pitchFamily="2" charset="2"/>
              <a:buChar char="Ø"/>
            </a:pPr>
            <a:r>
              <a:rPr lang="en-US" sz="2600" b="1" dirty="0">
                <a:solidFill>
                  <a:schemeClr val="accent1">
                    <a:lumMod val="50000"/>
                  </a:schemeClr>
                </a:solidFill>
                <a:latin typeface="Arial Narrow" panose="020B0606020202030204" pitchFamily="34" charset="0"/>
              </a:rPr>
              <a:t>Dinner</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278 respondents (68.1%) consume fast food during dinner,</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130 respondents (31.9%) do not consume fast food during dinner.</a:t>
            </a:r>
          </a:p>
          <a:p>
            <a:pPr algn="l">
              <a:buClr>
                <a:schemeClr val="accent3">
                  <a:lumMod val="50000"/>
                </a:schemeClr>
              </a:buClr>
            </a:pPr>
            <a:r>
              <a:rPr lang="en-US" sz="2600" dirty="0">
                <a:solidFill>
                  <a:schemeClr val="accent6">
                    <a:lumMod val="50000"/>
                  </a:schemeClr>
                </a:solidFill>
                <a:latin typeface="Arial Narrow" panose="020B0606020202030204" pitchFamily="34" charset="0"/>
              </a:rPr>
              <a:t>        Clearly the most preferred fast food consumption time is dinner.</a:t>
            </a:r>
          </a:p>
          <a:p>
            <a:pPr algn="l"/>
            <a:endParaRPr lang="en-US" dirty="0">
              <a:solidFill>
                <a:schemeClr val="accent6">
                  <a:lumMod val="50000"/>
                </a:schemeClr>
              </a:solidFill>
            </a:endParaRPr>
          </a:p>
          <a:p>
            <a:endParaRPr lang="en-IN" dirty="0"/>
          </a:p>
        </p:txBody>
      </p:sp>
      <p:pic>
        <p:nvPicPr>
          <p:cNvPr id="8" name="Picture 7">
            <a:extLst>
              <a:ext uri="{FF2B5EF4-FFF2-40B4-BE49-F238E27FC236}">
                <a16:creationId xmlns:a16="http://schemas.microsoft.com/office/drawing/2014/main" id="{360D024C-5816-FFDB-49F3-2ABE1AFC47FD}"/>
              </a:ext>
            </a:extLst>
          </p:cNvPr>
          <p:cNvPicPr>
            <a:picLocks noChangeAspect="1"/>
          </p:cNvPicPr>
          <p:nvPr/>
        </p:nvPicPr>
        <p:blipFill>
          <a:blip r:embed="rId3"/>
          <a:stretch>
            <a:fillRect/>
          </a:stretch>
        </p:blipFill>
        <p:spPr>
          <a:xfrm>
            <a:off x="6263203" y="3385325"/>
            <a:ext cx="5437184" cy="3203376"/>
          </a:xfrm>
          <a:prstGeom prst="rect">
            <a:avLst/>
          </a:prstGeom>
        </p:spPr>
      </p:pic>
      <p:sp>
        <p:nvSpPr>
          <p:cNvPr id="9" name="TextBox 8">
            <a:extLst>
              <a:ext uri="{FF2B5EF4-FFF2-40B4-BE49-F238E27FC236}">
                <a16:creationId xmlns:a16="http://schemas.microsoft.com/office/drawing/2014/main" id="{FF2644E1-CD72-13E3-B7A4-9A8DB12B9C6F}"/>
              </a:ext>
            </a:extLst>
          </p:cNvPr>
          <p:cNvSpPr txBox="1"/>
          <p:nvPr/>
        </p:nvSpPr>
        <p:spPr>
          <a:xfrm>
            <a:off x="491613" y="577542"/>
            <a:ext cx="5338916" cy="369332"/>
          </a:xfrm>
          <a:prstGeom prst="rect">
            <a:avLst/>
          </a:prstGeom>
          <a:noFill/>
        </p:spPr>
        <p:txBody>
          <a:bodyPr wrap="square" rtlCol="0">
            <a:spAutoFit/>
          </a:bodyPr>
          <a:lstStyle/>
          <a:p>
            <a:r>
              <a:rPr lang="en-US" b="1" dirty="0">
                <a:latin typeface="Goudy Old Style" panose="02020502050305020303" pitchFamily="18" charset="0"/>
              </a:rPr>
              <a:t>Detailed Frequency Analysis by Meal Time</a:t>
            </a:r>
            <a:endParaRPr lang="en-IN" b="1" dirty="0">
              <a:latin typeface="Goudy Old Style" panose="02020502050305020303" pitchFamily="18" charset="0"/>
            </a:endParaRPr>
          </a:p>
        </p:txBody>
      </p:sp>
      <p:sp>
        <p:nvSpPr>
          <p:cNvPr id="3" name="Title 4">
            <a:extLst>
              <a:ext uri="{FF2B5EF4-FFF2-40B4-BE49-F238E27FC236}">
                <a16:creationId xmlns:a16="http://schemas.microsoft.com/office/drawing/2014/main" id="{B1B750F6-AFB5-7DC7-84BD-D7ECF9CD889F}"/>
              </a:ext>
            </a:extLst>
          </p:cNvPr>
          <p:cNvSpPr txBox="1">
            <a:spLocks/>
          </p:cNvSpPr>
          <p:nvPr/>
        </p:nvSpPr>
        <p:spPr bwMode="blackWhite">
          <a:xfrm>
            <a:off x="740649" y="100568"/>
            <a:ext cx="4413242" cy="476974"/>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IN" sz="1800" b="1" dirty="0">
                <a:solidFill>
                  <a:schemeClr val="tx1"/>
                </a:solidFill>
                <a:effectLst>
                  <a:outerShdw blurRad="38100" dist="38100" dir="2700000" algn="tl">
                    <a:srgbClr val="000000">
                      <a:alpha val="43137"/>
                    </a:srgbClr>
                  </a:outerShdw>
                </a:effectLst>
                <a:latin typeface="Goudy Old Style" panose="02020502050305020303" pitchFamily="18" charset="0"/>
              </a:rPr>
              <a:t>FREQUENCY ANALYSIS</a:t>
            </a:r>
          </a:p>
        </p:txBody>
      </p:sp>
    </p:spTree>
    <p:extLst>
      <p:ext uri="{BB962C8B-B14F-4D97-AF65-F5344CB8AC3E}">
        <p14:creationId xmlns:p14="http://schemas.microsoft.com/office/powerpoint/2010/main" val="3577306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D52654-7A6E-838E-461E-9F2272732DB9}"/>
              </a:ext>
            </a:extLst>
          </p:cNvPr>
          <p:cNvSpPr>
            <a:spLocks noGrp="1"/>
          </p:cNvSpPr>
          <p:nvPr>
            <p:ph type="subTitle" idx="1"/>
          </p:nvPr>
        </p:nvSpPr>
        <p:spPr>
          <a:xfrm>
            <a:off x="973394" y="1889564"/>
            <a:ext cx="9773264" cy="4968436"/>
          </a:xfrm>
        </p:spPr>
        <p:txBody>
          <a:bodyPr/>
          <a:lstStyle/>
          <a:p>
            <a:pPr marL="342900" marR="0" lvl="0" indent="-342900" algn="l" defTabSz="914400" rtl="0" eaLnBrk="0" fontAlgn="base" latinLnBrk="0" hangingPunct="0">
              <a:lnSpc>
                <a:spcPct val="100000"/>
              </a:lnSpc>
              <a:spcBef>
                <a:spcPct val="0"/>
              </a:spcBef>
              <a:spcAft>
                <a:spcPct val="0"/>
              </a:spcAft>
              <a:buClr>
                <a:srgbClr val="990000"/>
              </a:buClr>
              <a:buSzTx/>
              <a:buFont typeface="Wingdings" panose="05000000000000000000" pitchFamily="2" charset="2"/>
              <a:buChar char="Ø"/>
              <a:tabLst/>
            </a:pPr>
            <a:r>
              <a:rPr kumimoji="0" lang="en-US" altLang="en-US" sz="2000" b="1" i="0" strike="noStrike" cap="none" normalizeH="0" baseline="0" dirty="0">
                <a:ln>
                  <a:noFill/>
                </a:ln>
                <a:solidFill>
                  <a:schemeClr val="accent3">
                    <a:lumMod val="50000"/>
                  </a:schemeClr>
                </a:solidFill>
                <a:effectLst/>
                <a:latin typeface="Arial" panose="020B0604020202020204" pitchFamily="34" charset="0"/>
                <a:cs typeface="Arial" panose="020B0604020202020204" pitchFamily="34" charset="0"/>
              </a:rPr>
              <a:t>Strong Dinner Preference</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accent6">
                    <a:lumMod val="50000"/>
                  </a:schemeClr>
                </a:solidFill>
                <a:effectLst/>
                <a:latin typeface="Arial" panose="020B0604020202020204" pitchFamily="34" charset="0"/>
                <a:cs typeface="Arial" panose="020B0604020202020204" pitchFamily="34" charset="0"/>
              </a:rPr>
              <a:t>Over two-thirds of respondents consume fast food during dinner, making it the dominant meal time for fast food consumption</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342900" marR="0" lvl="0" indent="-342900" algn="l" defTabSz="914400" rtl="0" eaLnBrk="0" fontAlgn="base" latinLnBrk="0" hangingPunct="0">
              <a:lnSpc>
                <a:spcPct val="100000"/>
              </a:lnSpc>
              <a:spcBef>
                <a:spcPct val="0"/>
              </a:spcBef>
              <a:spcAft>
                <a:spcPct val="0"/>
              </a:spcAft>
              <a:buClr>
                <a:srgbClr val="990000"/>
              </a:buClr>
              <a:buSzTx/>
              <a:buFont typeface="Wingdings" panose="05000000000000000000" pitchFamily="2" charset="2"/>
              <a:buChar char="Ø"/>
              <a:tabLst/>
            </a:pPr>
            <a:r>
              <a:rPr kumimoji="0" lang="en-US" altLang="en-US" sz="2000" b="1" i="0" strike="noStrike" cap="none" normalizeH="0" baseline="0" dirty="0">
                <a:ln>
                  <a:noFill/>
                </a:ln>
                <a:solidFill>
                  <a:schemeClr val="accent3">
                    <a:lumMod val="50000"/>
                  </a:schemeClr>
                </a:solidFill>
                <a:effectLst/>
                <a:latin typeface="Arial" panose="020B0604020202020204" pitchFamily="34" charset="0"/>
                <a:cs typeface="Arial" panose="020B0604020202020204" pitchFamily="34" charset="0"/>
              </a:rPr>
              <a:t>Evening as Secondary Choice</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accent6">
                    <a:lumMod val="50000"/>
                  </a:schemeClr>
                </a:solidFill>
                <a:effectLst/>
                <a:latin typeface="Arial" panose="020B0604020202020204" pitchFamily="34" charset="0"/>
                <a:cs typeface="Arial" panose="020B0604020202020204" pitchFamily="34" charset="0"/>
              </a:rPr>
              <a:t>Nearly half of the respondents consume fast food during evening hours, suggesting significant demand for fast food as a snack or early dinner option. </a:t>
            </a:r>
          </a:p>
          <a:p>
            <a:pPr marL="342900" marR="0" lvl="0" indent="-342900" algn="l" defTabSz="914400" rtl="0" eaLnBrk="0" fontAlgn="base" latinLnBrk="0" hangingPunct="0">
              <a:lnSpc>
                <a:spcPct val="100000"/>
              </a:lnSpc>
              <a:spcBef>
                <a:spcPct val="0"/>
              </a:spcBef>
              <a:spcAft>
                <a:spcPct val="0"/>
              </a:spcAft>
              <a:buClr>
                <a:srgbClr val="990000"/>
              </a:buClr>
              <a:buSzTx/>
              <a:buFont typeface="Wingdings" panose="05000000000000000000" pitchFamily="2" charset="2"/>
              <a:buChar char="Ø"/>
              <a:tabLst/>
            </a:pPr>
            <a:r>
              <a:rPr kumimoji="0" lang="en-US" altLang="en-US" sz="2000" b="1" i="0" strike="noStrike" cap="none" normalizeH="0" baseline="0" dirty="0">
                <a:ln>
                  <a:noFill/>
                </a:ln>
                <a:solidFill>
                  <a:schemeClr val="accent3">
                    <a:lumMod val="50000"/>
                  </a:schemeClr>
                </a:solidFill>
                <a:effectLst/>
                <a:latin typeface="Arial" panose="020B0604020202020204" pitchFamily="34" charset="0"/>
                <a:cs typeface="Arial" panose="020B0604020202020204" pitchFamily="34" charset="0"/>
              </a:rPr>
              <a:t>Limited Breakfast Market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accent6">
                    <a:lumMod val="50000"/>
                  </a:schemeClr>
                </a:solidFill>
                <a:effectLst/>
                <a:latin typeface="Arial" panose="020B0604020202020204" pitchFamily="34" charset="0"/>
                <a:cs typeface="Arial" panose="020B0604020202020204" pitchFamily="34" charset="0"/>
              </a:rPr>
              <a:t>The extremely low preference for fast food during breakfast (3.4%) indicates a minimal market for breakfast-focused fast food options in this population. </a:t>
            </a:r>
          </a:p>
          <a:p>
            <a:endParaRPr lang="en-IN" dirty="0"/>
          </a:p>
        </p:txBody>
      </p:sp>
      <p:sp>
        <p:nvSpPr>
          <p:cNvPr id="4" name="TextBox 3">
            <a:extLst>
              <a:ext uri="{FF2B5EF4-FFF2-40B4-BE49-F238E27FC236}">
                <a16:creationId xmlns:a16="http://schemas.microsoft.com/office/drawing/2014/main" id="{92941C64-721D-7123-9CF8-B0CE92103C98}"/>
              </a:ext>
            </a:extLst>
          </p:cNvPr>
          <p:cNvSpPr txBox="1"/>
          <p:nvPr/>
        </p:nvSpPr>
        <p:spPr>
          <a:xfrm>
            <a:off x="973394" y="1231754"/>
            <a:ext cx="5171768" cy="523220"/>
          </a:xfrm>
          <a:prstGeom prst="rect">
            <a:avLst/>
          </a:prstGeom>
          <a:noFill/>
        </p:spPr>
        <p:txBody>
          <a:bodyPr wrap="square" rtlCol="0">
            <a:spAutoFit/>
          </a:bodyPr>
          <a:lstStyle/>
          <a:p>
            <a:r>
              <a:rPr lang="en-IN" sz="2800" b="1" u="sng" dirty="0">
                <a:solidFill>
                  <a:schemeClr val="bg1"/>
                </a:solidFill>
                <a:latin typeface="Goudy Old Style" panose="02020502050305020303" pitchFamily="18" charset="0"/>
              </a:rPr>
              <a:t>Key Insights</a:t>
            </a:r>
            <a:r>
              <a:rPr lang="en-IN" u="sng" dirty="0">
                <a:solidFill>
                  <a:schemeClr val="bg1"/>
                </a:solidFill>
              </a:rPr>
              <a:t>:</a:t>
            </a:r>
          </a:p>
        </p:txBody>
      </p:sp>
    </p:spTree>
    <p:extLst>
      <p:ext uri="{BB962C8B-B14F-4D97-AF65-F5344CB8AC3E}">
        <p14:creationId xmlns:p14="http://schemas.microsoft.com/office/powerpoint/2010/main" val="1586991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505A1EB-7D19-2777-FBD9-4A6C584B39A0}"/>
              </a:ext>
            </a:extLst>
          </p:cNvPr>
          <p:cNvSpPr txBox="1"/>
          <p:nvPr/>
        </p:nvSpPr>
        <p:spPr>
          <a:xfrm>
            <a:off x="93404" y="2840367"/>
            <a:ext cx="5771536" cy="2462213"/>
          </a:xfrm>
          <a:prstGeom prst="rect">
            <a:avLst/>
          </a:prstGeom>
          <a:noFill/>
        </p:spPr>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1" i="0" u="sng" strike="noStrike" cap="none" normalizeH="0" baseline="0" dirty="0">
                <a:ln>
                  <a:noFill/>
                </a:ln>
                <a:solidFill>
                  <a:schemeClr val="accent3">
                    <a:lumMod val="50000"/>
                  </a:schemeClr>
                </a:solidFill>
                <a:effectLst/>
                <a:latin typeface="Arial Narrow" panose="020B0606020202030204" pitchFamily="34" charset="0"/>
              </a:rPr>
              <a:t>Age-Based Patterns: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21-30 Age group (likely young adults) shows the highest preference for evening and </a:t>
            </a:r>
            <a:r>
              <a:rPr lang="en-US" altLang="en-US" sz="2000" dirty="0">
                <a:solidFill>
                  <a:schemeClr val="accent6">
                    <a:lumMod val="50000"/>
                  </a:schemeClr>
                </a:solidFill>
                <a:latin typeface="Arial Narrow" panose="020B0606020202030204" pitchFamily="34" charset="0"/>
              </a:rPr>
              <a:t>Dinner </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fast food.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10-20 Age group shows the highest relative preference for dinner fast food.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31-40</a:t>
            </a:r>
            <a:r>
              <a:rPr kumimoji="0" lang="en-US" altLang="en-US" sz="2000" b="0" i="0" u="none" strike="noStrike" cap="none" normalizeH="0" dirty="0">
                <a:ln>
                  <a:noFill/>
                </a:ln>
                <a:solidFill>
                  <a:schemeClr val="accent6">
                    <a:lumMod val="50000"/>
                  </a:schemeClr>
                </a:solidFill>
                <a:effectLst/>
                <a:latin typeface="Arial Narrow" panose="020B0606020202030204" pitchFamily="34" charset="0"/>
              </a:rPr>
              <a:t> </a:t>
            </a:r>
            <a:r>
              <a:rPr kumimoji="0" lang="en-US" altLang="en-US" sz="2000" b="0" i="0" u="none" strike="noStrike" cap="none" normalizeH="0" baseline="0" dirty="0">
                <a:ln>
                  <a:noFill/>
                </a:ln>
                <a:solidFill>
                  <a:schemeClr val="accent6">
                    <a:lumMod val="50000"/>
                  </a:schemeClr>
                </a:solidFill>
                <a:effectLst/>
                <a:latin typeface="Arial Narrow" panose="020B0606020202030204" pitchFamily="34" charset="0"/>
              </a:rPr>
              <a:t>Age group shows a preference for dinner, though the sample size is small. </a:t>
            </a:r>
          </a:p>
          <a:p>
            <a:endParaRPr lang="en-IN" sz="1400" dirty="0"/>
          </a:p>
        </p:txBody>
      </p:sp>
      <p:sp>
        <p:nvSpPr>
          <p:cNvPr id="12" name="TextBox 11">
            <a:extLst>
              <a:ext uri="{FF2B5EF4-FFF2-40B4-BE49-F238E27FC236}">
                <a16:creationId xmlns:a16="http://schemas.microsoft.com/office/drawing/2014/main" id="{457A55A5-9010-114A-B0F1-ABC1F3F2FCB0}"/>
              </a:ext>
            </a:extLst>
          </p:cNvPr>
          <p:cNvSpPr txBox="1"/>
          <p:nvPr/>
        </p:nvSpPr>
        <p:spPr>
          <a:xfrm>
            <a:off x="137649" y="1809715"/>
            <a:ext cx="5683043" cy="1200329"/>
          </a:xfrm>
          <a:prstGeom prst="rect">
            <a:avLst/>
          </a:prstGeom>
          <a:noFill/>
        </p:spPr>
        <p:txBody>
          <a:bodyPr wrap="square" rtlCol="0">
            <a:spAutoFit/>
          </a:bodyPr>
          <a:lstStyle/>
          <a:p>
            <a:pPr marL="285750" indent="-285750" algn="l">
              <a:buClr>
                <a:schemeClr val="accent3">
                  <a:lumMod val="50000"/>
                </a:schemeClr>
              </a:buClr>
              <a:buFont typeface="Wingdings" panose="05000000000000000000" pitchFamily="2" charset="2"/>
              <a:buChar char="§"/>
            </a:pPr>
            <a:r>
              <a:rPr lang="en-US" sz="1800" dirty="0">
                <a:solidFill>
                  <a:schemeClr val="accent6">
                    <a:lumMod val="50000"/>
                  </a:schemeClr>
                </a:solidFill>
                <a:latin typeface="Arial Narrow" panose="020B0606020202030204" pitchFamily="34" charset="0"/>
              </a:rPr>
              <a:t>10-20 Age group : 159 respondents (39.0%)</a:t>
            </a:r>
          </a:p>
          <a:p>
            <a:pPr marL="285750" indent="-285750" algn="l">
              <a:buClr>
                <a:schemeClr val="accent3">
                  <a:lumMod val="50000"/>
                </a:schemeClr>
              </a:buClr>
              <a:buFont typeface="Wingdings" panose="05000000000000000000" pitchFamily="2" charset="2"/>
              <a:buChar char="§"/>
            </a:pPr>
            <a:r>
              <a:rPr lang="en-US" sz="1800" dirty="0">
                <a:solidFill>
                  <a:schemeClr val="accent6">
                    <a:lumMod val="50000"/>
                  </a:schemeClr>
                </a:solidFill>
                <a:latin typeface="Arial Narrow" panose="020B0606020202030204" pitchFamily="34" charset="0"/>
              </a:rPr>
              <a:t>21-30 Age group : 212 respondents (52.0%) - largest group</a:t>
            </a:r>
          </a:p>
          <a:p>
            <a:pPr marL="285750" indent="-285750" algn="l">
              <a:buClr>
                <a:schemeClr val="accent3">
                  <a:lumMod val="50000"/>
                </a:schemeClr>
              </a:buClr>
              <a:buFont typeface="Wingdings" panose="05000000000000000000" pitchFamily="2" charset="2"/>
              <a:buChar char="§"/>
            </a:pPr>
            <a:r>
              <a:rPr lang="en-US" sz="1800" dirty="0">
                <a:solidFill>
                  <a:schemeClr val="accent6">
                    <a:lumMod val="50000"/>
                  </a:schemeClr>
                </a:solidFill>
                <a:latin typeface="Arial Narrow" panose="020B0606020202030204" pitchFamily="34" charset="0"/>
              </a:rPr>
              <a:t>31-40 Age group : 37 respondents (</a:t>
            </a:r>
            <a:r>
              <a:rPr lang="en-US" dirty="0">
                <a:solidFill>
                  <a:schemeClr val="accent6">
                    <a:lumMod val="50000"/>
                  </a:schemeClr>
                </a:solidFill>
                <a:latin typeface="Arial Narrow" panose="020B0606020202030204" pitchFamily="34" charset="0"/>
              </a:rPr>
              <a:t>9.1</a:t>
            </a:r>
            <a:r>
              <a:rPr lang="en-US" sz="1800" dirty="0">
                <a:solidFill>
                  <a:schemeClr val="accent6">
                    <a:lumMod val="50000"/>
                  </a:schemeClr>
                </a:solidFill>
                <a:latin typeface="Arial Narrow" panose="020B0606020202030204" pitchFamily="34" charset="0"/>
              </a:rPr>
              <a:t>%)</a:t>
            </a:r>
          </a:p>
          <a:p>
            <a:endParaRPr lang="en-IN" dirty="0"/>
          </a:p>
        </p:txBody>
      </p:sp>
      <p:sp>
        <p:nvSpPr>
          <p:cNvPr id="13" name="TextBox 12">
            <a:extLst>
              <a:ext uri="{FF2B5EF4-FFF2-40B4-BE49-F238E27FC236}">
                <a16:creationId xmlns:a16="http://schemas.microsoft.com/office/drawing/2014/main" id="{B1A02E01-64E1-16CC-308C-145427855386}"/>
              </a:ext>
            </a:extLst>
          </p:cNvPr>
          <p:cNvSpPr txBox="1"/>
          <p:nvPr/>
        </p:nvSpPr>
        <p:spPr>
          <a:xfrm>
            <a:off x="137649" y="1229620"/>
            <a:ext cx="6626941" cy="369332"/>
          </a:xfrm>
          <a:prstGeom prst="rect">
            <a:avLst/>
          </a:prstGeom>
          <a:noFill/>
        </p:spPr>
        <p:txBody>
          <a:bodyPr wrap="square" rtlCol="0">
            <a:spAutoFit/>
          </a:bodyPr>
          <a:lstStyle/>
          <a:p>
            <a:pPr algn="l">
              <a:buNone/>
            </a:pPr>
            <a:r>
              <a:rPr lang="en-US" sz="1800" dirty="0">
                <a:solidFill>
                  <a:schemeClr val="accent6">
                    <a:lumMod val="50000"/>
                  </a:schemeClr>
                </a:solidFill>
                <a:latin typeface="Arial Narrow" panose="020B0606020202030204" pitchFamily="34" charset="0"/>
              </a:rPr>
              <a:t>0 represents 10-20, 1 represents 21-30,  2 represents 31-40</a:t>
            </a:r>
            <a:endParaRPr lang="en-IN" dirty="0"/>
          </a:p>
        </p:txBody>
      </p:sp>
      <p:pic>
        <p:nvPicPr>
          <p:cNvPr id="4" name="Picture 3"/>
          <p:cNvPicPr>
            <a:picLocks noChangeAspect="1"/>
          </p:cNvPicPr>
          <p:nvPr/>
        </p:nvPicPr>
        <p:blipFill>
          <a:blip r:embed="rId2"/>
          <a:stretch>
            <a:fillRect/>
          </a:stretch>
        </p:blipFill>
        <p:spPr>
          <a:xfrm>
            <a:off x="6096000" y="1258997"/>
            <a:ext cx="5953956" cy="3162741"/>
          </a:xfrm>
          <a:prstGeom prst="rect">
            <a:avLst/>
          </a:prstGeom>
        </p:spPr>
      </p:pic>
      <p:sp>
        <p:nvSpPr>
          <p:cNvPr id="2" name="Title 4">
            <a:extLst>
              <a:ext uri="{FF2B5EF4-FFF2-40B4-BE49-F238E27FC236}">
                <a16:creationId xmlns:a16="http://schemas.microsoft.com/office/drawing/2014/main" id="{DBC8B54C-631E-D364-25CE-D1D35C717ACE}"/>
              </a:ext>
            </a:extLst>
          </p:cNvPr>
          <p:cNvSpPr txBox="1">
            <a:spLocks/>
          </p:cNvSpPr>
          <p:nvPr/>
        </p:nvSpPr>
        <p:spPr bwMode="blackWhite">
          <a:xfrm>
            <a:off x="1066318" y="370426"/>
            <a:ext cx="3825703" cy="476974"/>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1800" b="1" dirty="0">
                <a:solidFill>
                  <a:schemeClr val="tx1"/>
                </a:solidFill>
                <a:latin typeface="Goudy Old Style" panose="02020502050305020303" pitchFamily="18" charset="0"/>
              </a:rPr>
              <a:t>Different times by Age</a:t>
            </a:r>
            <a:endParaRPr lang="en-IN" sz="1800" dirty="0">
              <a:solidFill>
                <a:schemeClr val="tx1"/>
              </a:solidFill>
            </a:endParaRPr>
          </a:p>
        </p:txBody>
      </p:sp>
    </p:spTree>
    <p:extLst>
      <p:ext uri="{BB962C8B-B14F-4D97-AF65-F5344CB8AC3E}">
        <p14:creationId xmlns:p14="http://schemas.microsoft.com/office/powerpoint/2010/main" val="170251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34027" y="3049328"/>
            <a:ext cx="7186959" cy="2706429"/>
          </a:xfrm>
        </p:spPr>
        <p:txBody>
          <a:bodyPr>
            <a:normAutofit/>
          </a:bodyPr>
          <a:lstStyle/>
          <a:p>
            <a:pPr marL="342900" lvl="0" indent="-342900">
              <a:lnSpc>
                <a:spcPct val="107000"/>
              </a:lnSpc>
              <a:spcAft>
                <a:spcPts val="800"/>
              </a:spcAft>
              <a:buClr>
                <a:schemeClr val="bg1"/>
              </a:buClr>
              <a:buSzPts val="1000"/>
              <a:buFont typeface="Wingdings" panose="05000000000000000000" pitchFamily="2" charset="2"/>
              <a:buChar char="q"/>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Descriptive statistics (mean, median, mode) </a:t>
            </a:r>
          </a:p>
          <a:p>
            <a:pPr lvl="0">
              <a:lnSpc>
                <a:spcPct val="107000"/>
              </a:lnSpc>
              <a:spcAft>
                <a:spcPts val="800"/>
              </a:spcAft>
              <a:buClr>
                <a:schemeClr val="bg1"/>
              </a:buClr>
              <a:buSzPts val="1000"/>
              <a:tabLst>
                <a:tab pos="457200" algn="l"/>
              </a:tabLst>
            </a:pPr>
            <a:r>
              <a:rPr lang="en-IN" kern="100" dirty="0">
                <a:latin typeface="Calibri" panose="020F0502020204030204" pitchFamily="34" charset="0"/>
                <a:ea typeface="Calibri" panose="020F0502020204030204" pitchFamily="34" charset="0"/>
                <a:cs typeface="Times New Roman" panose="02020603050405020304" pitchFamily="18" charset="0"/>
              </a:rPr>
              <a:t>(</a:t>
            </a:r>
            <a:r>
              <a:rPr lang="en-IN" kern="100" dirty="0">
                <a:effectLst/>
                <a:latin typeface="Calibri" panose="020F0502020204030204" pitchFamily="34" charset="0"/>
                <a:ea typeface="Calibri" panose="020F0502020204030204" pitchFamily="34" charset="0"/>
                <a:cs typeface="Times New Roman" panose="02020603050405020304" pitchFamily="18" charset="0"/>
              </a:rPr>
              <a:t>for spending per meal and weekly spending)</a:t>
            </a:r>
          </a:p>
          <a:p>
            <a:pPr marL="285750" indent="-285750">
              <a:buClr>
                <a:schemeClr val="bg1"/>
              </a:buClr>
              <a:buFont typeface="Wingdings" panose="05000000000000000000" pitchFamily="2" charset="2"/>
              <a:buChar char="q"/>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Kruskal-Wallis test </a:t>
            </a:r>
            <a:r>
              <a:rPr lang="en-US" b="1" dirty="0">
                <a:solidFill>
                  <a:schemeClr val="accent2">
                    <a:lumMod val="75000"/>
                  </a:schemeClr>
                </a:solidFill>
              </a:rPr>
              <a:t>:</a:t>
            </a:r>
            <a:br>
              <a:rPr lang="en-US" b="1" dirty="0">
                <a:solidFill>
                  <a:schemeClr val="accent2">
                    <a:lumMod val="75000"/>
                  </a:schemeClr>
                </a:solidFill>
              </a:rPr>
            </a:br>
            <a:r>
              <a:rPr lang="en-US" b="1" dirty="0">
                <a:solidFill>
                  <a:schemeClr val="tx1"/>
                </a:solidFill>
              </a:rPr>
              <a:t>(</a:t>
            </a:r>
            <a:r>
              <a:rPr lang="en-US" dirty="0">
                <a:solidFill>
                  <a:schemeClr val="tx1"/>
                </a:solidFill>
              </a:rPr>
              <a:t>to compare spending across income groups) </a:t>
            </a:r>
          </a:p>
        </p:txBody>
      </p:sp>
      <p:sp>
        <p:nvSpPr>
          <p:cNvPr id="5" name="Title 4">
            <a:extLst>
              <a:ext uri="{FF2B5EF4-FFF2-40B4-BE49-F238E27FC236}">
                <a16:creationId xmlns:a16="http://schemas.microsoft.com/office/drawing/2014/main" id="{1F64AD19-96E8-4960-E9AD-B10D3CCB50D1}"/>
              </a:ext>
            </a:extLst>
          </p:cNvPr>
          <p:cNvSpPr>
            <a:spLocks noGrp="1"/>
          </p:cNvSpPr>
          <p:nvPr>
            <p:ph type="ctrTitle"/>
          </p:nvPr>
        </p:nvSpPr>
        <p:spPr>
          <a:xfrm>
            <a:off x="1472381" y="1548245"/>
            <a:ext cx="9510252" cy="1254979"/>
          </a:xfrm>
        </p:spPr>
        <p:txBody>
          <a:bodyPr>
            <a:normAutofit/>
          </a:bodyPr>
          <a:lstStyle/>
          <a:p>
            <a:r>
              <a:rPr lang="en-US" sz="2800" b="1" dirty="0">
                <a:solidFill>
                  <a:schemeClr val="bg1">
                    <a:lumMod val="95000"/>
                    <a:lumOff val="5000"/>
                  </a:schemeClr>
                </a:solidFill>
                <a:latin typeface="Goudy Old Style" panose="02020502050305020303" pitchFamily="18" charset="0"/>
              </a:rPr>
              <a:t>To find out an average amount of money that People spend on Fast Food.</a:t>
            </a:r>
            <a:endParaRPr lang="en-IN" sz="2800" dirty="0">
              <a:latin typeface="Goudy Old Style" panose="02020502050305020303" pitchFamily="18" charset="0"/>
            </a:endParaRPr>
          </a:p>
        </p:txBody>
      </p:sp>
    </p:spTree>
    <p:extLst>
      <p:ext uri="{BB962C8B-B14F-4D97-AF65-F5344CB8AC3E}">
        <p14:creationId xmlns:p14="http://schemas.microsoft.com/office/powerpoint/2010/main" val="1546155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body" sz="half" idx="2"/>
          </p:nvPr>
        </p:nvSpPr>
        <p:spPr bwMode="auto">
          <a:xfrm>
            <a:off x="-1" y="3713024"/>
            <a:ext cx="604031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sz="1800" dirty="0">
              <a:solidFill>
                <a:schemeClr val="tx1"/>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469324" y="1220034"/>
            <a:ext cx="4448175" cy="954107"/>
          </a:xfrm>
          <a:prstGeom prst="rect">
            <a:avLst/>
          </a:prstGeom>
          <a:noFill/>
        </p:spPr>
        <p:txBody>
          <a:bodyPr wrap="square" rtlCol="0">
            <a:spAutoFit/>
          </a:bodyPr>
          <a:lstStyle/>
          <a:p>
            <a:pPr lvl="1"/>
            <a:r>
              <a:rPr lang="en-US" sz="2000" b="1" u="sng" dirty="0">
                <a:highlight>
                  <a:srgbClr val="C0C0C0"/>
                </a:highlight>
                <a:latin typeface="Arial" panose="020B0604020202020204" pitchFamily="34" charset="0"/>
                <a:cs typeface="Arial" panose="020B0604020202020204" pitchFamily="34" charset="0"/>
              </a:rPr>
              <a:t>Key Findings:</a:t>
            </a:r>
          </a:p>
          <a:p>
            <a:pPr lvl="1"/>
            <a:endParaRPr lang="en-US" dirty="0">
              <a:solidFill>
                <a:srgbClr val="FF0000"/>
              </a:solidFill>
            </a:endParaRPr>
          </a:p>
          <a:p>
            <a:pPr lvl="1"/>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6072551" y="1656067"/>
            <a:ext cx="5934269" cy="2518622"/>
          </a:xfrm>
          <a:prstGeom prst="rect">
            <a:avLst/>
          </a:prstGeom>
        </p:spPr>
      </p:pic>
      <p:sp>
        <p:nvSpPr>
          <p:cNvPr id="5" name="Rectangle 4"/>
          <p:cNvSpPr/>
          <p:nvPr/>
        </p:nvSpPr>
        <p:spPr>
          <a:xfrm>
            <a:off x="130629" y="1589365"/>
            <a:ext cx="5444536" cy="4247317"/>
          </a:xfrm>
          <a:prstGeom prst="rect">
            <a:avLst/>
          </a:prstGeom>
        </p:spPr>
        <p:txBody>
          <a:bodyPr wrap="square">
            <a:spAutoFit/>
          </a:bodyPr>
          <a:lstStyle/>
          <a:p>
            <a:pPr marL="342900" lvl="0" indent="-342900">
              <a:lnSpc>
                <a:spcPct val="150000"/>
              </a:lnSpc>
              <a:buClr>
                <a:schemeClr val="tx1"/>
              </a:buClr>
              <a:buFont typeface="Wingdings" panose="05000000000000000000" pitchFamily="2" charset="2"/>
              <a:buChar char="v"/>
              <a:tabLst>
                <a:tab pos="457200" algn="l"/>
              </a:tabLst>
            </a:pPr>
            <a:r>
              <a:rPr lang="en-US" b="1" dirty="0">
                <a:latin typeface="Arial" panose="020B0604020202020204" pitchFamily="34" charset="0"/>
                <a:ea typeface="Times New Roman" panose="02020603050405020304" pitchFamily="18" charset="0"/>
                <a:cs typeface="Times New Roman" panose="02020603050405020304" pitchFamily="18" charset="0"/>
              </a:rPr>
              <a:t>Most people (around 71%) spend between 100-500 per fast food meal</a:t>
            </a:r>
            <a:r>
              <a:rPr lang="en-US" dirty="0">
                <a:latin typeface="Arial" panose="020B0604020202020204" pitchFamily="34" charset="0"/>
                <a:ea typeface="Times New Roman" panose="02020603050405020304" pitchFamily="18" charset="0"/>
                <a:cs typeface="Times New Roman" panose="02020603050405020304" pitchFamily="18" charset="0"/>
              </a:rPr>
              <a:t>, indicating that this is the typical price range for fast food consumption.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chemeClr val="tx1"/>
              </a:buClr>
              <a:buFont typeface="Wingdings" panose="05000000000000000000" pitchFamily="2" charset="2"/>
              <a:buChar char="v"/>
              <a:tabLst>
                <a:tab pos="457200" algn="l"/>
              </a:tabLst>
            </a:pPr>
            <a:r>
              <a:rPr lang="en-US" b="1" dirty="0">
                <a:latin typeface="Arial" panose="020B0604020202020204" pitchFamily="34" charset="0"/>
                <a:ea typeface="Times New Roman" panose="02020603050405020304" pitchFamily="18" charset="0"/>
                <a:cs typeface="Times New Roman" panose="02020603050405020304" pitchFamily="18" charset="0"/>
              </a:rPr>
              <a:t>A smaller segment (18.63%) spends more than 500</a:t>
            </a:r>
            <a:r>
              <a:rPr lang="en-US" dirty="0">
                <a:latin typeface="Arial" panose="020B0604020202020204" pitchFamily="34" charset="0"/>
                <a:ea typeface="Times New Roman" panose="02020603050405020304" pitchFamily="18" charset="0"/>
                <a:cs typeface="Times New Roman" panose="02020603050405020304" pitchFamily="18" charset="0"/>
              </a:rPr>
              <a:t>, possibly due to ordering premium or larger meals.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Clr>
                <a:schemeClr val="tx1"/>
              </a:buClr>
              <a:buFont typeface="Wingdings" panose="05000000000000000000" pitchFamily="2" charset="2"/>
              <a:buChar char="v"/>
              <a:tabLst>
                <a:tab pos="457200" algn="l"/>
              </a:tabLst>
            </a:pPr>
            <a:r>
              <a:rPr lang="en-US" b="1" dirty="0">
                <a:latin typeface="Arial" panose="020B0604020202020204" pitchFamily="34" charset="0"/>
                <a:ea typeface="Times New Roman" panose="02020603050405020304" pitchFamily="18" charset="0"/>
                <a:cs typeface="Times New Roman" panose="02020603050405020304" pitchFamily="18" charset="0"/>
              </a:rPr>
              <a:t>Only about 10.54% spend less than 100</a:t>
            </a:r>
            <a:r>
              <a:rPr lang="en-US" dirty="0">
                <a:latin typeface="Arial" panose="020B0604020202020204" pitchFamily="34" charset="0"/>
                <a:ea typeface="Times New Roman" panose="02020603050405020304" pitchFamily="18" charset="0"/>
                <a:cs typeface="Times New Roman" panose="02020603050405020304" pitchFamily="18" charset="0"/>
              </a:rPr>
              <a:t>, which suggests that affordable fast food options are less common or less preferred</a:t>
            </a:r>
          </a:p>
        </p:txBody>
      </p:sp>
      <p:sp>
        <p:nvSpPr>
          <p:cNvPr id="2" name="Title 4">
            <a:extLst>
              <a:ext uri="{FF2B5EF4-FFF2-40B4-BE49-F238E27FC236}">
                <a16:creationId xmlns:a16="http://schemas.microsoft.com/office/drawing/2014/main" id="{D7E3872D-61BD-77B0-6BAF-58486E1E3104}"/>
              </a:ext>
            </a:extLst>
          </p:cNvPr>
          <p:cNvSpPr txBox="1">
            <a:spLocks/>
          </p:cNvSpPr>
          <p:nvPr/>
        </p:nvSpPr>
        <p:spPr bwMode="blackWhite">
          <a:xfrm>
            <a:off x="841288" y="389037"/>
            <a:ext cx="4357737" cy="476974"/>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1800" b="1" dirty="0">
                <a:solidFill>
                  <a:schemeClr val="tx1"/>
                </a:solidFill>
                <a:latin typeface="Goudy Old Style" panose="02020502050305020303" pitchFamily="18" charset="0"/>
              </a:rPr>
              <a:t>Meal Spending Patterns</a:t>
            </a:r>
            <a:endParaRPr lang="en-US" sz="1800" b="1" dirty="0">
              <a:solidFill>
                <a:srgbClr val="00B050"/>
              </a:solidFill>
              <a:latin typeface="Goudy Old Style" panose="02020502050305020303" pitchFamily="18" charset="0"/>
            </a:endParaRPr>
          </a:p>
        </p:txBody>
      </p:sp>
    </p:spTree>
    <p:extLst>
      <p:ext uri="{BB962C8B-B14F-4D97-AF65-F5344CB8AC3E}">
        <p14:creationId xmlns:p14="http://schemas.microsoft.com/office/powerpoint/2010/main" val="1882961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p:cNvPicPr>
          <p:nvPr/>
        </p:nvPicPr>
        <p:blipFill>
          <a:blip r:embed="rId2"/>
          <a:stretch>
            <a:fillRect/>
          </a:stretch>
        </p:blipFill>
        <p:spPr>
          <a:xfrm>
            <a:off x="503853" y="195943"/>
            <a:ext cx="10664890" cy="6064898"/>
          </a:xfrm>
          <a:prstGeom prst="rect">
            <a:avLst/>
          </a:prstGeom>
          <a:noFill/>
        </p:spPr>
      </p:pic>
    </p:spTree>
    <p:extLst>
      <p:ext uri="{BB962C8B-B14F-4D97-AF65-F5344CB8AC3E}">
        <p14:creationId xmlns:p14="http://schemas.microsoft.com/office/powerpoint/2010/main" val="2839883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0" y="752475"/>
            <a:ext cx="5724525" cy="5848349"/>
          </a:xfrm>
        </p:spPr>
        <p:txBody>
          <a:bodyPr>
            <a:normAutofit fontScale="92500"/>
          </a:bodyPr>
          <a:lstStyle/>
          <a:p>
            <a:pPr lvl="0" algn="l" eaLnBrk="0" fontAlgn="base" hangingPunct="0">
              <a:lnSpc>
                <a:spcPct val="160000"/>
              </a:lnSpc>
              <a:spcBef>
                <a:spcPct val="0"/>
              </a:spcBef>
              <a:spcAft>
                <a:spcPct val="0"/>
              </a:spcAft>
              <a:buClrTx/>
            </a:pPr>
            <a:endParaRPr lang="en-US" altLang="en-US" sz="2000" dirty="0">
              <a:solidFill>
                <a:srgbClr val="00B050"/>
              </a:solidFill>
              <a:latin typeface="Arial" panose="020B0604020202020204" pitchFamily="34" charset="0"/>
              <a:cs typeface="Arial" panose="020B0604020202020204" pitchFamily="34" charset="0"/>
            </a:endParaRPr>
          </a:p>
          <a:p>
            <a:pPr marL="285750" lvl="0" indent="-285750" algn="l" eaLnBrk="0" fontAlgn="base" hangingPunct="0">
              <a:lnSpc>
                <a:spcPct val="160000"/>
              </a:lnSpc>
              <a:spcBef>
                <a:spcPct val="0"/>
              </a:spcBef>
              <a:spcAft>
                <a:spcPct val="0"/>
              </a:spcAft>
              <a:buClrTx/>
              <a:buFont typeface="Wingdings" panose="05000000000000000000" pitchFamily="2" charset="2"/>
              <a:buChar char="§"/>
            </a:pPr>
            <a:r>
              <a:rPr lang="en-US" altLang="en-US" sz="2000" dirty="0">
                <a:solidFill>
                  <a:schemeClr val="tx1"/>
                </a:solidFill>
                <a:latin typeface="Arial" panose="020B0604020202020204" pitchFamily="34" charset="0"/>
                <a:cs typeface="Arial" panose="020B0604020202020204" pitchFamily="34" charset="0"/>
              </a:rPr>
              <a:t>The most common range for weekly spending is </a:t>
            </a:r>
            <a:r>
              <a:rPr lang="en-US" altLang="en-US" sz="2000" b="1" dirty="0">
                <a:solidFill>
                  <a:schemeClr val="tx1"/>
                </a:solidFill>
                <a:latin typeface="Arial" panose="020B0604020202020204" pitchFamily="34" charset="0"/>
                <a:cs typeface="Arial" panose="020B0604020202020204" pitchFamily="34" charset="0"/>
              </a:rPr>
              <a:t>₹100 to ₹500 (43.4%)</a:t>
            </a:r>
            <a:r>
              <a:rPr lang="en-US" altLang="en-US" sz="2000" dirty="0">
                <a:solidFill>
                  <a:schemeClr val="tx1"/>
                </a:solidFill>
                <a:latin typeface="Arial" panose="020B0604020202020204" pitchFamily="34" charset="0"/>
                <a:cs typeface="Arial" panose="020B0604020202020204" pitchFamily="34" charset="0"/>
              </a:rPr>
              <a:t>, which aligns with the findings on meal spend, indicating consistent spending habits within this moderate range.</a:t>
            </a:r>
          </a:p>
          <a:p>
            <a:pPr marL="285750" lvl="0" indent="-285750" algn="l" eaLnBrk="0" fontAlgn="base" hangingPunct="0">
              <a:lnSpc>
                <a:spcPct val="160000"/>
              </a:lnSpc>
              <a:spcBef>
                <a:spcPct val="0"/>
              </a:spcBef>
              <a:spcAft>
                <a:spcPct val="0"/>
              </a:spcAft>
              <a:buClrTx/>
              <a:buFont typeface="Wingdings" panose="05000000000000000000" pitchFamily="2" charset="2"/>
              <a:buChar char="§"/>
            </a:pPr>
            <a:r>
              <a:rPr lang="en-US" altLang="en-US" sz="2000" dirty="0">
                <a:solidFill>
                  <a:schemeClr val="tx1"/>
                </a:solidFill>
                <a:latin typeface="Arial" panose="020B0604020202020204" pitchFamily="34" charset="0"/>
                <a:cs typeface="Arial" panose="020B0604020202020204" pitchFamily="34" charset="0"/>
              </a:rPr>
              <a:t>A significant portion (14.2%) spends less than ₹100 weekly, potentially reflecting individuals with limited budgets or minimal spending needs.</a:t>
            </a:r>
          </a:p>
          <a:p>
            <a:pPr marL="285750" lvl="0" indent="-285750" algn="l" eaLnBrk="0" fontAlgn="base" hangingPunct="0">
              <a:lnSpc>
                <a:spcPct val="160000"/>
              </a:lnSpc>
              <a:spcBef>
                <a:spcPct val="0"/>
              </a:spcBef>
              <a:spcAft>
                <a:spcPct val="0"/>
              </a:spcAft>
              <a:buClrTx/>
              <a:buFont typeface="Wingdings" panose="05000000000000000000" pitchFamily="2" charset="2"/>
              <a:buChar char="§"/>
            </a:pPr>
            <a:r>
              <a:rPr lang="en-US" altLang="en-US" sz="2000" dirty="0">
                <a:solidFill>
                  <a:schemeClr val="tx1"/>
                </a:solidFill>
                <a:latin typeface="Arial" panose="020B0604020202020204" pitchFamily="34" charset="0"/>
                <a:cs typeface="Arial" panose="020B0604020202020204" pitchFamily="34" charset="0"/>
              </a:rPr>
              <a:t>Only </a:t>
            </a:r>
            <a:r>
              <a:rPr lang="en-US" altLang="en-US" sz="2000" b="1" dirty="0">
                <a:solidFill>
                  <a:schemeClr val="tx1"/>
                </a:solidFill>
                <a:latin typeface="Arial" panose="020B0604020202020204" pitchFamily="34" charset="0"/>
                <a:cs typeface="Arial" panose="020B0604020202020204" pitchFamily="34" charset="0"/>
              </a:rPr>
              <a:t>8.7%</a:t>
            </a:r>
            <a:r>
              <a:rPr lang="en-US" altLang="en-US" sz="2000" dirty="0">
                <a:solidFill>
                  <a:schemeClr val="tx1"/>
                </a:solidFill>
                <a:latin typeface="Arial" panose="020B0604020202020204" pitchFamily="34" charset="0"/>
                <a:cs typeface="Arial" panose="020B0604020202020204" pitchFamily="34" charset="0"/>
              </a:rPr>
              <a:t> spend over ₹1000, marking this as the least common category, likely representing higher income earners or those with greater disposable income</a:t>
            </a:r>
          </a:p>
          <a:p>
            <a:endParaRPr lang="en-US" dirty="0"/>
          </a:p>
        </p:txBody>
      </p:sp>
      <p:pic>
        <p:nvPicPr>
          <p:cNvPr id="2" name="Picture 1"/>
          <p:cNvPicPr>
            <a:picLocks noChangeAspect="1"/>
          </p:cNvPicPr>
          <p:nvPr/>
        </p:nvPicPr>
        <p:blipFill>
          <a:blip r:embed="rId2"/>
          <a:stretch>
            <a:fillRect/>
          </a:stretch>
        </p:blipFill>
        <p:spPr>
          <a:xfrm>
            <a:off x="6173755" y="1105677"/>
            <a:ext cx="6018245" cy="3447662"/>
          </a:xfrm>
          <a:prstGeom prst="rect">
            <a:avLst/>
          </a:prstGeom>
        </p:spPr>
      </p:pic>
      <p:sp>
        <p:nvSpPr>
          <p:cNvPr id="3" name="Title 4">
            <a:extLst>
              <a:ext uri="{FF2B5EF4-FFF2-40B4-BE49-F238E27FC236}">
                <a16:creationId xmlns:a16="http://schemas.microsoft.com/office/drawing/2014/main" id="{0AE504FF-F792-0D5B-5D67-210C7BCF5C43}"/>
              </a:ext>
            </a:extLst>
          </p:cNvPr>
          <p:cNvSpPr txBox="1">
            <a:spLocks/>
          </p:cNvSpPr>
          <p:nvPr/>
        </p:nvSpPr>
        <p:spPr bwMode="blackWhite">
          <a:xfrm>
            <a:off x="683393" y="378646"/>
            <a:ext cx="4357737" cy="476974"/>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altLang="en-US" sz="1800" b="1" dirty="0">
                <a:solidFill>
                  <a:schemeClr val="tx1"/>
                </a:solidFill>
                <a:latin typeface="Goudy Old Style" panose="02020502050305020303" pitchFamily="18" charset="0"/>
                <a:cs typeface="Arial" panose="020B0604020202020204" pitchFamily="34" charset="0"/>
              </a:rPr>
              <a:t>Weekly Spending Patterns</a:t>
            </a:r>
            <a:endParaRPr lang="en-US" sz="1800" b="1" dirty="0">
              <a:solidFill>
                <a:schemeClr val="tx1"/>
              </a:solidFill>
              <a:latin typeface="Goudy Old Style" panose="02020502050305020303" pitchFamily="18" charset="0"/>
            </a:endParaRPr>
          </a:p>
        </p:txBody>
      </p:sp>
    </p:spTree>
    <p:extLst>
      <p:ext uri="{BB962C8B-B14F-4D97-AF65-F5344CB8AC3E}">
        <p14:creationId xmlns:p14="http://schemas.microsoft.com/office/powerpoint/2010/main" val="2869579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533" y="112286"/>
            <a:ext cx="4661522" cy="854069"/>
          </a:xfrm>
        </p:spPr>
        <p:txBody>
          <a:bodyPr>
            <a:noAutofit/>
          </a:bodyPr>
          <a:lstStyle/>
          <a:p>
            <a:r>
              <a:rPr lang="en-US" sz="1600" b="1" dirty="0">
                <a:solidFill>
                  <a:schemeClr val="tx1"/>
                </a:solidFill>
                <a:latin typeface="Calisto MT" panose="02040603050505030304" pitchFamily="18" charset="0"/>
              </a:rPr>
              <a:t>Kruskal-Wallis test :</a:t>
            </a:r>
            <a:br>
              <a:rPr lang="en-US" sz="1600" b="1" dirty="0">
                <a:solidFill>
                  <a:schemeClr val="tx1"/>
                </a:solidFill>
                <a:latin typeface="Calisto MT" panose="02040603050505030304" pitchFamily="18" charset="0"/>
              </a:rPr>
            </a:br>
            <a:r>
              <a:rPr lang="en-US" sz="1600" b="1" dirty="0">
                <a:solidFill>
                  <a:schemeClr val="tx1"/>
                </a:solidFill>
                <a:latin typeface="Calisto MT" panose="02040603050505030304" pitchFamily="18" charset="0"/>
              </a:rPr>
              <a:t>to compare spending across income groups </a:t>
            </a:r>
          </a:p>
        </p:txBody>
      </p:sp>
      <p:pic>
        <p:nvPicPr>
          <p:cNvPr id="8" name="Content Placeholder 7"/>
          <p:cNvPicPr>
            <a:picLocks noGrp="1" noChangeAspect="1"/>
          </p:cNvPicPr>
          <p:nvPr>
            <p:ph idx="1"/>
          </p:nvPr>
        </p:nvPicPr>
        <p:blipFill>
          <a:blip r:embed="rId2"/>
          <a:stretch>
            <a:fillRect/>
          </a:stretch>
        </p:blipFill>
        <p:spPr>
          <a:xfrm>
            <a:off x="6260123" y="160052"/>
            <a:ext cx="5838092" cy="6187994"/>
          </a:xfrm>
          <a:prstGeom prst="rect">
            <a:avLst/>
          </a:prstGeom>
        </p:spPr>
      </p:pic>
      <p:sp>
        <p:nvSpPr>
          <p:cNvPr id="4" name="Text Placeholder 3"/>
          <p:cNvSpPr>
            <a:spLocks noGrp="1"/>
          </p:cNvSpPr>
          <p:nvPr>
            <p:ph type="body" sz="half" idx="2"/>
          </p:nvPr>
        </p:nvSpPr>
        <p:spPr>
          <a:xfrm>
            <a:off x="-1" y="1051498"/>
            <a:ext cx="6182591" cy="5806502"/>
          </a:xfrm>
        </p:spPr>
        <p:txBody>
          <a:bodyPr>
            <a:normAutofit/>
          </a:bodyPr>
          <a:lstStyle/>
          <a:p>
            <a:r>
              <a:rPr lang="en-US" dirty="0">
                <a:solidFill>
                  <a:schemeClr val="tx1"/>
                </a:solidFill>
              </a:rPr>
              <a:t>Group 1 =“Above 80000”  Group 2=“Below 15000” Group 3=“15000-80000</a:t>
            </a:r>
            <a:r>
              <a:rPr lang="en-US" dirty="0"/>
              <a:t>”</a:t>
            </a:r>
          </a:p>
          <a:p>
            <a:pPr algn="l"/>
            <a:r>
              <a:rPr lang="en-US" sz="2200" b="1" u="sng" dirty="0">
                <a:solidFill>
                  <a:schemeClr val="tx1"/>
                </a:solidFill>
                <a:highlight>
                  <a:srgbClr val="C0C0C0"/>
                </a:highlight>
              </a:rPr>
              <a:t>Conclusion:</a:t>
            </a:r>
          </a:p>
          <a:p>
            <a:pPr marL="285750" indent="-285750" algn="l">
              <a:buClr>
                <a:schemeClr val="bg1"/>
              </a:buClr>
              <a:buFont typeface="Wingdings" panose="05000000000000000000" pitchFamily="2" charset="2"/>
              <a:buChar char="ü"/>
            </a:pPr>
            <a:r>
              <a:rPr lang="en-US" sz="2100" b="1" dirty="0">
                <a:solidFill>
                  <a:schemeClr val="tx1"/>
                </a:solidFill>
                <a:latin typeface="Arial Narrow" panose="020B0606020202030204" pitchFamily="34" charset="0"/>
              </a:rPr>
              <a:t>There is a statistically significant difference in meal spending across the three income groups (p &lt; 0.05).</a:t>
            </a:r>
          </a:p>
          <a:p>
            <a:pPr marL="285750" indent="-285750" algn="l">
              <a:buClr>
                <a:schemeClr val="bg1"/>
              </a:buClr>
              <a:buFont typeface="Wingdings" panose="05000000000000000000" pitchFamily="2" charset="2"/>
              <a:buChar char="ü"/>
            </a:pPr>
            <a:r>
              <a:rPr lang="en-US" sz="2100" b="1" dirty="0">
                <a:solidFill>
                  <a:schemeClr val="tx1"/>
                </a:solidFill>
                <a:latin typeface="Arial Narrow" panose="020B0606020202030204" pitchFamily="34" charset="0"/>
              </a:rPr>
              <a:t>Income group between 15000-80000 has the highest mean rank (221.08), suggesting this group spends the most on meals.</a:t>
            </a:r>
          </a:p>
          <a:p>
            <a:pPr marL="285750" indent="-285750" algn="l">
              <a:buClr>
                <a:schemeClr val="bg1"/>
              </a:buClr>
              <a:buFont typeface="Wingdings" panose="05000000000000000000" pitchFamily="2" charset="2"/>
              <a:buChar char="ü"/>
            </a:pPr>
            <a:r>
              <a:rPr lang="en-US" sz="2100" b="1" dirty="0">
                <a:solidFill>
                  <a:schemeClr val="tx1"/>
                </a:solidFill>
                <a:latin typeface="Arial Narrow" panose="020B0606020202030204" pitchFamily="34" charset="0"/>
              </a:rPr>
              <a:t>Income group Below 15000 has the lowest mean rank (179.29), suggesting this group spends the least on meals.</a:t>
            </a:r>
          </a:p>
          <a:p>
            <a:endParaRPr lang="en-US" dirty="0"/>
          </a:p>
        </p:txBody>
      </p:sp>
    </p:spTree>
    <p:extLst>
      <p:ext uri="{BB962C8B-B14F-4D97-AF65-F5344CB8AC3E}">
        <p14:creationId xmlns:p14="http://schemas.microsoft.com/office/powerpoint/2010/main" val="3204962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182" y="141473"/>
            <a:ext cx="4879912" cy="829770"/>
          </a:xfrm>
        </p:spPr>
        <p:txBody>
          <a:bodyPr>
            <a:noAutofit/>
          </a:bodyPr>
          <a:lstStyle/>
          <a:p>
            <a:r>
              <a:rPr lang="en-US" sz="1600" b="1" dirty="0" err="1">
                <a:solidFill>
                  <a:schemeClr val="tx1"/>
                </a:solidFill>
                <a:latin typeface="Calisto MT" panose="02040603050505030304" pitchFamily="18" charset="0"/>
              </a:rPr>
              <a:t>Kruskal</a:t>
            </a:r>
            <a:r>
              <a:rPr lang="en-US" sz="1600" b="1" dirty="0">
                <a:solidFill>
                  <a:schemeClr val="tx1"/>
                </a:solidFill>
                <a:latin typeface="Calisto MT" panose="02040603050505030304" pitchFamily="18" charset="0"/>
              </a:rPr>
              <a:t>-Wallis test :</a:t>
            </a:r>
            <a:br>
              <a:rPr lang="en-US" sz="1600" b="1" dirty="0">
                <a:solidFill>
                  <a:schemeClr val="tx1"/>
                </a:solidFill>
                <a:latin typeface="Calisto MT" panose="02040603050505030304" pitchFamily="18" charset="0"/>
              </a:rPr>
            </a:br>
            <a:r>
              <a:rPr lang="en-US" sz="1600" b="1" dirty="0">
                <a:solidFill>
                  <a:schemeClr val="tx1"/>
                </a:solidFill>
                <a:latin typeface="Calisto MT" panose="02040603050505030304" pitchFamily="18" charset="0"/>
              </a:rPr>
              <a:t>to compare spending across localities </a:t>
            </a:r>
          </a:p>
        </p:txBody>
      </p:sp>
      <p:pic>
        <p:nvPicPr>
          <p:cNvPr id="5" name="Content Placeholder 4"/>
          <p:cNvPicPr>
            <a:picLocks noGrp="1" noChangeAspect="1"/>
          </p:cNvPicPr>
          <p:nvPr>
            <p:ph idx="1"/>
          </p:nvPr>
        </p:nvPicPr>
        <p:blipFill>
          <a:blip r:embed="rId2"/>
          <a:stretch>
            <a:fillRect/>
          </a:stretch>
        </p:blipFill>
        <p:spPr>
          <a:xfrm>
            <a:off x="6224153" y="322976"/>
            <a:ext cx="5708073" cy="6212048"/>
          </a:xfrm>
          <a:prstGeom prst="rect">
            <a:avLst/>
          </a:prstGeom>
        </p:spPr>
      </p:pic>
      <p:sp>
        <p:nvSpPr>
          <p:cNvPr id="4" name="Text Placeholder 3"/>
          <p:cNvSpPr>
            <a:spLocks noGrp="1"/>
          </p:cNvSpPr>
          <p:nvPr>
            <p:ph type="body" sz="half" idx="2"/>
          </p:nvPr>
        </p:nvSpPr>
        <p:spPr>
          <a:xfrm>
            <a:off x="-1" y="1141497"/>
            <a:ext cx="6084277" cy="5716503"/>
          </a:xfrm>
        </p:spPr>
        <p:txBody>
          <a:bodyPr>
            <a:normAutofit/>
          </a:bodyPr>
          <a:lstStyle/>
          <a:p>
            <a:r>
              <a:rPr lang="en-US" dirty="0">
                <a:solidFill>
                  <a:schemeClr val="tx1"/>
                </a:solidFill>
                <a:latin typeface="Arial" panose="020B0604020202020204" pitchFamily="34" charset="0"/>
                <a:cs typeface="Arial" panose="020B0604020202020204" pitchFamily="34" charset="0"/>
              </a:rPr>
              <a:t>Locality 0=“Urban” Locality 1=“Rural” Locality 2=“semi-urban”</a:t>
            </a:r>
          </a:p>
          <a:p>
            <a:pPr algn="l">
              <a:buClr>
                <a:schemeClr val="bg1"/>
              </a:buClr>
            </a:pPr>
            <a:r>
              <a:rPr lang="en-US" sz="2000" u="sng" dirty="0">
                <a:solidFill>
                  <a:schemeClr val="tx1"/>
                </a:solidFill>
                <a:highlight>
                  <a:srgbClr val="C0C0C0"/>
                </a:highlight>
              </a:rPr>
              <a:t>Conclusion:</a:t>
            </a:r>
          </a:p>
          <a:p>
            <a:pPr algn="l">
              <a:lnSpc>
                <a:spcPct val="150000"/>
              </a:lnSpc>
            </a:pPr>
            <a:r>
              <a:rPr lang="en-US" sz="1600" dirty="0">
                <a:solidFill>
                  <a:schemeClr val="tx1"/>
                </a:solidFill>
                <a:latin typeface="Arial" panose="020B0604020202020204" pitchFamily="34" charset="0"/>
                <a:cs typeface="Arial" panose="020B0604020202020204" pitchFamily="34" charset="0"/>
              </a:rPr>
              <a:t>Based on these results, we can conclude that there is no statistically significant difference in meal spending across the three localities. The p-value of 0.171 is greater than the conventional alpha level of 0.05, meaning we fail to reject the null hypothesis that the meal spending distributions are the same across localities. Despite the mean ranks showing an apparent trend (locality 2 has the highest mean rank at 217.45), this difference is not statistically significant according to the </a:t>
            </a:r>
            <a:r>
              <a:rPr lang="en-US" sz="1600" dirty="0" err="1">
                <a:solidFill>
                  <a:schemeClr val="tx1"/>
                </a:solidFill>
                <a:latin typeface="Arial" panose="020B0604020202020204" pitchFamily="34" charset="0"/>
                <a:cs typeface="Arial" panose="020B0604020202020204" pitchFamily="34" charset="0"/>
              </a:rPr>
              <a:t>Kruskal</a:t>
            </a:r>
            <a:r>
              <a:rPr lang="en-US" sz="1600" dirty="0">
                <a:solidFill>
                  <a:schemeClr val="tx1"/>
                </a:solidFill>
                <a:latin typeface="Arial" panose="020B0604020202020204" pitchFamily="34" charset="0"/>
                <a:cs typeface="Arial" panose="020B0604020202020204" pitchFamily="34" charset="0"/>
              </a:rPr>
              <a:t>-Wallis test</a:t>
            </a:r>
            <a:r>
              <a:rPr lang="en-US" dirty="0">
                <a:solidFill>
                  <a:schemeClr val="tx1"/>
                </a:solidFill>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2516288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3AB4-DD4A-A668-EF0F-9C9BF6A1B411}"/>
              </a:ext>
            </a:extLst>
          </p:cNvPr>
          <p:cNvSpPr>
            <a:spLocks noGrp="1"/>
          </p:cNvSpPr>
          <p:nvPr>
            <p:ph type="ctrTitle"/>
          </p:nvPr>
        </p:nvSpPr>
        <p:spPr>
          <a:xfrm>
            <a:off x="2808412" y="1882397"/>
            <a:ext cx="6688394" cy="926727"/>
          </a:xfrm>
        </p:spPr>
        <p:txBody>
          <a:bodyPr>
            <a:normAutofit fontScale="90000"/>
          </a:bodyPr>
          <a:lstStyle/>
          <a:p>
            <a:r>
              <a:rPr lang="en-IN" sz="4400" b="1" dirty="0">
                <a:latin typeface="Goudy Old Style" panose="02020502050305020303" pitchFamily="18" charset="0"/>
              </a:rPr>
              <a:t>CHAPTER 1</a:t>
            </a:r>
          </a:p>
        </p:txBody>
      </p:sp>
      <p:sp>
        <p:nvSpPr>
          <p:cNvPr id="4" name="Title 1">
            <a:extLst>
              <a:ext uri="{FF2B5EF4-FFF2-40B4-BE49-F238E27FC236}">
                <a16:creationId xmlns:a16="http://schemas.microsoft.com/office/drawing/2014/main" id="{9B1CA1DE-B632-975F-97B7-91AFF954AD03}"/>
              </a:ext>
            </a:extLst>
          </p:cNvPr>
          <p:cNvSpPr txBox="1">
            <a:spLocks/>
          </p:cNvSpPr>
          <p:nvPr/>
        </p:nvSpPr>
        <p:spPr bwMode="blackWhite">
          <a:xfrm>
            <a:off x="845574" y="3112794"/>
            <a:ext cx="10943303" cy="632411"/>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52500" lnSpcReduction="2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4400" b="1" dirty="0">
                <a:solidFill>
                  <a:schemeClr val="bg1"/>
                </a:solidFill>
                <a:latin typeface="Goudy Old Style" panose="02020502050305020303" pitchFamily="18" charset="0"/>
              </a:rPr>
              <a:t>Fast Food Consumption Patterns Across Demographics</a:t>
            </a:r>
            <a:endParaRPr lang="en-IN" sz="4400" b="1" dirty="0">
              <a:solidFill>
                <a:schemeClr val="bg1"/>
              </a:solidFill>
              <a:latin typeface="Goudy Old Style" panose="02020502050305020303" pitchFamily="18" charset="0"/>
            </a:endParaRPr>
          </a:p>
        </p:txBody>
      </p:sp>
    </p:spTree>
    <p:extLst>
      <p:ext uri="{BB962C8B-B14F-4D97-AF65-F5344CB8AC3E}">
        <p14:creationId xmlns:p14="http://schemas.microsoft.com/office/powerpoint/2010/main" val="830258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905E-8634-D314-6EA4-B4B04B195D5B}"/>
              </a:ext>
            </a:extLst>
          </p:cNvPr>
          <p:cNvSpPr>
            <a:spLocks noGrp="1"/>
          </p:cNvSpPr>
          <p:nvPr>
            <p:ph type="ctrTitle"/>
          </p:nvPr>
        </p:nvSpPr>
        <p:spPr>
          <a:xfrm>
            <a:off x="1600200" y="2078182"/>
            <a:ext cx="8991600" cy="1476500"/>
          </a:xfrm>
        </p:spPr>
        <p:txBody>
          <a:bodyPr>
            <a:normAutofit/>
          </a:bodyPr>
          <a:lstStyle/>
          <a:p>
            <a:pPr>
              <a:lnSpc>
                <a:spcPct val="107000"/>
              </a:lnSpc>
              <a:spcAft>
                <a:spcPts val="800"/>
              </a:spcAft>
            </a:pPr>
            <a:r>
              <a:rPr lang="en-IN"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9</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Influence of External Factors</a:t>
            </a:r>
            <a:b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Objective:</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Examine how external influences like social media affect fast food choices.</a:t>
            </a:r>
            <a:endParaRPr lang="en-IN" dirty="0">
              <a:solidFill>
                <a:schemeClr val="bg1"/>
              </a:solidFill>
            </a:endParaRPr>
          </a:p>
        </p:txBody>
      </p:sp>
      <p:sp>
        <p:nvSpPr>
          <p:cNvPr id="3" name="Subtitle 2">
            <a:extLst>
              <a:ext uri="{FF2B5EF4-FFF2-40B4-BE49-F238E27FC236}">
                <a16:creationId xmlns:a16="http://schemas.microsoft.com/office/drawing/2014/main" id="{D11B07C8-FFEB-D9B4-5425-C6A63153C2CB}"/>
              </a:ext>
            </a:extLst>
          </p:cNvPr>
          <p:cNvSpPr>
            <a:spLocks noGrp="1"/>
          </p:cNvSpPr>
          <p:nvPr>
            <p:ph type="subTitle" idx="1"/>
          </p:nvPr>
        </p:nvSpPr>
        <p:spPr>
          <a:xfrm>
            <a:off x="2695194" y="3666744"/>
            <a:ext cx="6563106" cy="1882002"/>
          </a:xfrm>
        </p:spPr>
        <p:txBody>
          <a:bodyPr/>
          <a:lstStyle/>
          <a:p>
            <a:pPr marL="342900" lvl="0" indent="-342900" algn="l">
              <a:lnSpc>
                <a:spcPct val="107000"/>
              </a:lnSpc>
              <a:spcAft>
                <a:spcPts val="800"/>
              </a:spcAft>
              <a:buClr>
                <a:schemeClr val="accent3">
                  <a:lumMod val="50000"/>
                </a:schemeClr>
              </a:buClr>
              <a:buSzPts val="1000"/>
              <a:buFont typeface="Wingdings" panose="05000000000000000000" pitchFamily="2" charset="2"/>
              <a:buChar char="Ø"/>
              <a:tabLst>
                <a:tab pos="457200" algn="l"/>
              </a:tabLst>
            </a:pPr>
            <a:r>
              <a:rPr lang="en-IN" sz="18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Chi-Square Test:</a:t>
            </a:r>
            <a:r>
              <a:rPr lang="en-IN"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Check the association between social media influence and fast food consumption frequency.</a:t>
            </a:r>
          </a:p>
          <a:p>
            <a:endParaRPr lang="en-IN" dirty="0"/>
          </a:p>
        </p:txBody>
      </p:sp>
    </p:spTree>
    <p:extLst>
      <p:ext uri="{BB962C8B-B14F-4D97-AF65-F5344CB8AC3E}">
        <p14:creationId xmlns:p14="http://schemas.microsoft.com/office/powerpoint/2010/main" val="1570931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3453C0-6A19-7828-EA39-F2F43B806920}"/>
              </a:ext>
            </a:extLst>
          </p:cNvPr>
          <p:cNvPicPr>
            <a:picLocks noChangeAspect="1"/>
          </p:cNvPicPr>
          <p:nvPr/>
        </p:nvPicPr>
        <p:blipFill>
          <a:blip r:embed="rId2"/>
          <a:stretch>
            <a:fillRect/>
          </a:stretch>
        </p:blipFill>
        <p:spPr>
          <a:xfrm>
            <a:off x="458455" y="1505040"/>
            <a:ext cx="7525800" cy="3258005"/>
          </a:xfrm>
          <a:prstGeom prst="rect">
            <a:avLst/>
          </a:prstGeom>
        </p:spPr>
      </p:pic>
      <p:pic>
        <p:nvPicPr>
          <p:cNvPr id="14" name="Picture 13">
            <a:extLst>
              <a:ext uri="{FF2B5EF4-FFF2-40B4-BE49-F238E27FC236}">
                <a16:creationId xmlns:a16="http://schemas.microsoft.com/office/drawing/2014/main" id="{BCBCB61F-EF5F-B0CE-3E95-C57A82658CC1}"/>
              </a:ext>
            </a:extLst>
          </p:cNvPr>
          <p:cNvPicPr>
            <a:picLocks noChangeAspect="1"/>
          </p:cNvPicPr>
          <p:nvPr/>
        </p:nvPicPr>
        <p:blipFill>
          <a:blip r:embed="rId3"/>
          <a:stretch>
            <a:fillRect/>
          </a:stretch>
        </p:blipFill>
        <p:spPr>
          <a:xfrm>
            <a:off x="7875736" y="2292379"/>
            <a:ext cx="2010056" cy="2470666"/>
          </a:xfrm>
          <a:prstGeom prst="rect">
            <a:avLst/>
          </a:prstGeom>
        </p:spPr>
      </p:pic>
      <p:sp>
        <p:nvSpPr>
          <p:cNvPr id="16" name="TextBox 15">
            <a:extLst>
              <a:ext uri="{FF2B5EF4-FFF2-40B4-BE49-F238E27FC236}">
                <a16:creationId xmlns:a16="http://schemas.microsoft.com/office/drawing/2014/main" id="{D1ABE14D-23A0-F94F-39DA-29854AF24B39}"/>
              </a:ext>
            </a:extLst>
          </p:cNvPr>
          <p:cNvSpPr txBox="1"/>
          <p:nvPr/>
        </p:nvSpPr>
        <p:spPr>
          <a:xfrm>
            <a:off x="458455" y="4935681"/>
            <a:ext cx="11418354" cy="1754326"/>
          </a:xfrm>
          <a:prstGeom prst="rect">
            <a:avLst/>
          </a:prstGeom>
          <a:noFill/>
        </p:spPr>
        <p:txBody>
          <a:bodyPr wrap="square" rtlCol="0">
            <a:spAutoFit/>
          </a:bodyPr>
          <a:lstStyle/>
          <a:p>
            <a:pPr>
              <a:buNone/>
            </a:pPr>
            <a:r>
              <a:rPr lang="en-US" b="1" u="sng" dirty="0">
                <a:solidFill>
                  <a:schemeClr val="bg1"/>
                </a:solidFill>
                <a:latin typeface="Arial" panose="020B0604020202020204" pitchFamily="34" charset="0"/>
                <a:cs typeface="Arial" panose="020B0604020202020204" pitchFamily="34" charset="0"/>
              </a:rPr>
              <a:t>Key Findings from Crosstabulation:</a:t>
            </a:r>
          </a:p>
          <a:p>
            <a:pPr>
              <a:buFont typeface="Arial" panose="020B0604020202020204" pitchFamily="34" charset="0"/>
              <a:buChar char="•"/>
            </a:pPr>
            <a:r>
              <a:rPr lang="en-US" dirty="0">
                <a:solidFill>
                  <a:schemeClr val="accent5">
                    <a:lumMod val="50000"/>
                  </a:schemeClr>
                </a:solidFill>
                <a:latin typeface="Arial" panose="020B0604020202020204" pitchFamily="34" charset="0"/>
                <a:cs typeface="Arial" panose="020B0604020202020204" pitchFamily="34" charset="0"/>
              </a:rPr>
              <a:t>Respondents who were </a:t>
            </a:r>
            <a:r>
              <a:rPr lang="en-US" b="1" dirty="0">
                <a:solidFill>
                  <a:schemeClr val="accent5">
                    <a:lumMod val="50000"/>
                  </a:schemeClr>
                </a:solidFill>
                <a:latin typeface="Arial" panose="020B0604020202020204" pitchFamily="34" charset="0"/>
                <a:cs typeface="Arial" panose="020B0604020202020204" pitchFamily="34" charset="0"/>
              </a:rPr>
              <a:t>not influenced</a:t>
            </a:r>
            <a:r>
              <a:rPr lang="en-US" dirty="0">
                <a:solidFill>
                  <a:schemeClr val="accent5">
                    <a:lumMod val="50000"/>
                  </a:schemeClr>
                </a:solidFill>
                <a:latin typeface="Arial" panose="020B0604020202020204" pitchFamily="34" charset="0"/>
                <a:cs typeface="Arial" panose="020B0604020202020204" pitchFamily="34" charset="0"/>
              </a:rPr>
              <a:t> by social media mostly consumed fast food </a:t>
            </a:r>
            <a:r>
              <a:rPr lang="en-US" b="1" dirty="0">
                <a:solidFill>
                  <a:schemeClr val="accent5">
                    <a:lumMod val="50000"/>
                  </a:schemeClr>
                </a:solidFill>
                <a:latin typeface="Arial" panose="020B0604020202020204" pitchFamily="34" charset="0"/>
                <a:cs typeface="Arial" panose="020B0604020202020204" pitchFamily="34" charset="0"/>
              </a:rPr>
              <a:t>rarely or monthly</a:t>
            </a:r>
            <a:r>
              <a:rPr lang="en-US" dirty="0">
                <a:solidFill>
                  <a:schemeClr val="accent5">
                    <a:lumMod val="50000"/>
                  </a:schemeClr>
                </a:solidFill>
                <a:latin typeface="Arial" panose="020B0604020202020204" pitchFamily="34" charset="0"/>
                <a:cs typeface="Arial" panose="020B0604020202020204" pitchFamily="34" charset="0"/>
              </a:rPr>
              <a:t>.</a:t>
            </a:r>
          </a:p>
          <a:p>
            <a:pPr>
              <a:buFont typeface="Arial" panose="020B0604020202020204" pitchFamily="34" charset="0"/>
              <a:buChar char="•"/>
            </a:pPr>
            <a:r>
              <a:rPr lang="en-US" dirty="0">
                <a:solidFill>
                  <a:schemeClr val="accent5">
                    <a:lumMod val="50000"/>
                  </a:schemeClr>
                </a:solidFill>
                <a:latin typeface="Arial" panose="020B0604020202020204" pitchFamily="34" charset="0"/>
                <a:cs typeface="Arial" panose="020B0604020202020204" pitchFamily="34" charset="0"/>
              </a:rPr>
              <a:t>Those </a:t>
            </a:r>
            <a:r>
              <a:rPr lang="en-US" b="1" dirty="0">
                <a:solidFill>
                  <a:schemeClr val="accent5">
                    <a:lumMod val="50000"/>
                  </a:schemeClr>
                </a:solidFill>
                <a:latin typeface="Arial" panose="020B0604020202020204" pitchFamily="34" charset="0"/>
                <a:cs typeface="Arial" panose="020B0604020202020204" pitchFamily="34" charset="0"/>
              </a:rPr>
              <a:t>sometimes influenced</a:t>
            </a:r>
            <a:r>
              <a:rPr lang="en-US" dirty="0">
                <a:solidFill>
                  <a:schemeClr val="accent5">
                    <a:lumMod val="50000"/>
                  </a:schemeClr>
                </a:solidFill>
                <a:latin typeface="Arial" panose="020B0604020202020204" pitchFamily="34" charset="0"/>
                <a:cs typeface="Arial" panose="020B0604020202020204" pitchFamily="34" charset="0"/>
              </a:rPr>
              <a:t> showed an increase in </a:t>
            </a:r>
            <a:r>
              <a:rPr lang="en-US" b="1" dirty="0">
                <a:solidFill>
                  <a:schemeClr val="accent5">
                    <a:lumMod val="50000"/>
                  </a:schemeClr>
                </a:solidFill>
                <a:latin typeface="Arial" panose="020B0604020202020204" pitchFamily="34" charset="0"/>
                <a:cs typeface="Arial" panose="020B0604020202020204" pitchFamily="34" charset="0"/>
              </a:rPr>
              <a:t>weekly and monthly</a:t>
            </a:r>
            <a:r>
              <a:rPr lang="en-US" dirty="0">
                <a:solidFill>
                  <a:schemeClr val="accent5">
                    <a:lumMod val="50000"/>
                  </a:schemeClr>
                </a:solidFill>
                <a:latin typeface="Arial" panose="020B0604020202020204" pitchFamily="34" charset="0"/>
                <a:cs typeface="Arial" panose="020B0604020202020204" pitchFamily="34" charset="0"/>
              </a:rPr>
              <a:t> consumption.</a:t>
            </a:r>
          </a:p>
          <a:p>
            <a:pPr>
              <a:buFont typeface="Arial" panose="020B0604020202020204" pitchFamily="34" charset="0"/>
              <a:buChar char="•"/>
            </a:pPr>
            <a:r>
              <a:rPr lang="en-US" dirty="0">
                <a:solidFill>
                  <a:schemeClr val="accent5">
                    <a:lumMod val="50000"/>
                  </a:schemeClr>
                </a:solidFill>
                <a:latin typeface="Arial" panose="020B0604020202020204" pitchFamily="34" charset="0"/>
                <a:cs typeface="Arial" panose="020B0604020202020204" pitchFamily="34" charset="0"/>
              </a:rPr>
              <a:t>Respondents who </a:t>
            </a:r>
            <a:r>
              <a:rPr lang="en-US" b="1" dirty="0">
                <a:solidFill>
                  <a:schemeClr val="accent5">
                    <a:lumMod val="50000"/>
                  </a:schemeClr>
                </a:solidFill>
                <a:latin typeface="Arial" panose="020B0604020202020204" pitchFamily="34" charset="0"/>
                <a:cs typeface="Arial" panose="020B0604020202020204" pitchFamily="34" charset="0"/>
              </a:rPr>
              <a:t>were influenced</a:t>
            </a:r>
            <a:r>
              <a:rPr lang="en-US" dirty="0">
                <a:solidFill>
                  <a:schemeClr val="accent5">
                    <a:lumMod val="50000"/>
                  </a:schemeClr>
                </a:solidFill>
                <a:latin typeface="Arial" panose="020B0604020202020204" pitchFamily="34" charset="0"/>
                <a:cs typeface="Arial" panose="020B0604020202020204" pitchFamily="34" charset="0"/>
              </a:rPr>
              <a:t> had the highest percentage of </a:t>
            </a:r>
            <a:r>
              <a:rPr lang="en-US" b="1" dirty="0">
                <a:solidFill>
                  <a:schemeClr val="accent5">
                    <a:lumMod val="50000"/>
                  </a:schemeClr>
                </a:solidFill>
                <a:latin typeface="Arial" panose="020B0604020202020204" pitchFamily="34" charset="0"/>
                <a:cs typeface="Arial" panose="020B0604020202020204" pitchFamily="34" charset="0"/>
              </a:rPr>
              <a:t>frequent (weekly and daily) consumption</a:t>
            </a:r>
            <a:r>
              <a:rPr lang="en-US" dirty="0">
                <a:solidFill>
                  <a:schemeClr val="accent5">
                    <a:lumMod val="50000"/>
                  </a:schemeClr>
                </a:solidFill>
                <a:latin typeface="Arial" panose="020B0604020202020204" pitchFamily="34" charset="0"/>
                <a:cs typeface="Arial" panose="020B0604020202020204" pitchFamily="34" charset="0"/>
              </a:rPr>
              <a:t>.</a:t>
            </a:r>
          </a:p>
          <a:p>
            <a:endParaRPr lang="en-IN" dirty="0"/>
          </a:p>
        </p:txBody>
      </p:sp>
      <p:sp>
        <p:nvSpPr>
          <p:cNvPr id="18" name="TextBox 17">
            <a:extLst>
              <a:ext uri="{FF2B5EF4-FFF2-40B4-BE49-F238E27FC236}">
                <a16:creationId xmlns:a16="http://schemas.microsoft.com/office/drawing/2014/main" id="{D85D95EA-B88E-DFD8-68D1-D58E8B3FB806}"/>
              </a:ext>
            </a:extLst>
          </p:cNvPr>
          <p:cNvSpPr txBox="1"/>
          <p:nvPr/>
        </p:nvSpPr>
        <p:spPr>
          <a:xfrm>
            <a:off x="3948545" y="180122"/>
            <a:ext cx="368877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800" b="1" kern="100" dirty="0">
                <a:solidFill>
                  <a:schemeClr val="accent5">
                    <a:lumMod val="50000"/>
                  </a:schemeClr>
                </a:solidFill>
                <a:effectLst/>
                <a:latin typeface="Goudy Old Style" panose="02020502050305020303" pitchFamily="18" charset="0"/>
                <a:ea typeface="Calibri" panose="020F0502020204030204" pitchFamily="34" charset="0"/>
                <a:cs typeface="Times New Roman" panose="02020603050405020304" pitchFamily="18" charset="0"/>
              </a:rPr>
              <a:t>Chi-Square Test</a:t>
            </a:r>
            <a:endParaRPr lang="en-IN" sz="2800" dirty="0">
              <a:latin typeface="Goudy Old Style" panose="02020502050305020303" pitchFamily="18" charset="0"/>
            </a:endParaRPr>
          </a:p>
        </p:txBody>
      </p:sp>
      <p:sp>
        <p:nvSpPr>
          <p:cNvPr id="19" name="TextBox 18">
            <a:extLst>
              <a:ext uri="{FF2B5EF4-FFF2-40B4-BE49-F238E27FC236}">
                <a16:creationId xmlns:a16="http://schemas.microsoft.com/office/drawing/2014/main" id="{A11358A8-D2F7-DDE3-F150-CD312EA6250D}"/>
              </a:ext>
            </a:extLst>
          </p:cNvPr>
          <p:cNvSpPr txBox="1"/>
          <p:nvPr/>
        </p:nvSpPr>
        <p:spPr>
          <a:xfrm>
            <a:off x="396109" y="772391"/>
            <a:ext cx="11543045" cy="646331"/>
          </a:xfrm>
          <a:prstGeom prst="rect">
            <a:avLst/>
          </a:prstGeom>
          <a:noFill/>
        </p:spPr>
        <p:txBody>
          <a:bodyPr wrap="square" rtlCol="0">
            <a:spAutoFit/>
          </a:bodyPr>
          <a:lstStyle/>
          <a:p>
            <a:r>
              <a:rPr lang="en-US" dirty="0">
                <a:solidFill>
                  <a:schemeClr val="accent5">
                    <a:lumMod val="50000"/>
                  </a:schemeClr>
                </a:solidFill>
                <a:latin typeface="Arial" panose="020B0604020202020204" pitchFamily="34" charset="0"/>
                <a:cs typeface="Arial" panose="020B0604020202020204" pitchFamily="34" charset="0"/>
              </a:rPr>
              <a:t>To analyze the relationship between social media influence (via reels/advertisements) and fast food consumption frequency</a:t>
            </a:r>
            <a:endParaRPr lang="en-IN" dirty="0"/>
          </a:p>
        </p:txBody>
      </p:sp>
    </p:spTree>
    <p:extLst>
      <p:ext uri="{BB962C8B-B14F-4D97-AF65-F5344CB8AC3E}">
        <p14:creationId xmlns:p14="http://schemas.microsoft.com/office/powerpoint/2010/main" val="3435083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8B54E7-5F9F-F0EA-22A4-D78F7FE22AB4}"/>
              </a:ext>
            </a:extLst>
          </p:cNvPr>
          <p:cNvSpPr>
            <a:spLocks noGrp="1"/>
          </p:cNvSpPr>
          <p:nvPr>
            <p:ph type="body" sz="half" idx="2"/>
          </p:nvPr>
        </p:nvSpPr>
        <p:spPr>
          <a:xfrm>
            <a:off x="201166" y="582855"/>
            <a:ext cx="5648915" cy="2596763"/>
          </a:xfrm>
        </p:spPr>
        <p:txBody>
          <a:bodyPr/>
          <a:lstStyle/>
          <a:p>
            <a:pPr algn="l"/>
            <a:r>
              <a:rPr lang="en-US" sz="1800" b="1" u="sng" dirty="0">
                <a:solidFill>
                  <a:schemeClr val="accent3"/>
                </a:solidFill>
                <a:latin typeface="Arial" panose="020B0604020202020204" pitchFamily="34" charset="0"/>
                <a:cs typeface="Arial" panose="020B0604020202020204" pitchFamily="34" charset="0"/>
              </a:rPr>
              <a:t>Chi-Square Test Results:</a:t>
            </a:r>
            <a:endParaRPr lang="en-US" sz="1800" u="sng" dirty="0">
              <a:solidFill>
                <a:schemeClr val="accent3"/>
              </a:solidFill>
              <a:latin typeface="Arial" panose="020B0604020202020204" pitchFamily="34" charset="0"/>
              <a:cs typeface="Arial" panose="020B0604020202020204" pitchFamily="34" charset="0"/>
            </a:endParaRPr>
          </a:p>
          <a:p>
            <a:pPr marL="285750" indent="-285750" algn="l">
              <a:buClr>
                <a:schemeClr val="accent3">
                  <a:lumMod val="50000"/>
                </a:schemeClr>
              </a:buClr>
              <a:buFont typeface="Wingdings" panose="05000000000000000000" pitchFamily="2" charset="2"/>
              <a:buChar char="q"/>
            </a:pPr>
            <a:r>
              <a:rPr lang="en-US" sz="1600" b="1" dirty="0">
                <a:solidFill>
                  <a:schemeClr val="accent5">
                    <a:lumMod val="50000"/>
                  </a:schemeClr>
                </a:solidFill>
                <a:latin typeface="Arial" panose="020B0604020202020204" pitchFamily="34" charset="0"/>
                <a:cs typeface="Arial" panose="020B0604020202020204" pitchFamily="34" charset="0"/>
              </a:rPr>
              <a:t>Significance Level (p-value):</a:t>
            </a:r>
            <a:r>
              <a:rPr lang="en-US" sz="1600" dirty="0">
                <a:solidFill>
                  <a:schemeClr val="accent5">
                    <a:lumMod val="50000"/>
                  </a:schemeClr>
                </a:solidFill>
                <a:latin typeface="Arial" panose="020B0604020202020204" pitchFamily="34" charset="0"/>
                <a:cs typeface="Arial" panose="020B0604020202020204" pitchFamily="34" charset="0"/>
              </a:rPr>
              <a:t> </a:t>
            </a:r>
            <a:r>
              <a:rPr lang="en-US" sz="1600" b="1" dirty="0">
                <a:solidFill>
                  <a:schemeClr val="accent5">
                    <a:lumMod val="50000"/>
                  </a:schemeClr>
                </a:solidFill>
                <a:latin typeface="Arial" panose="020B0604020202020204" pitchFamily="34" charset="0"/>
                <a:cs typeface="Arial" panose="020B0604020202020204" pitchFamily="34" charset="0"/>
              </a:rPr>
              <a:t>0.030</a:t>
            </a:r>
            <a:endParaRPr lang="en-US" sz="1600" dirty="0">
              <a:solidFill>
                <a:schemeClr val="accent5">
                  <a:lumMod val="50000"/>
                </a:schemeClr>
              </a:solidFill>
              <a:latin typeface="Arial" panose="020B0604020202020204" pitchFamily="34" charset="0"/>
              <a:cs typeface="Arial" panose="020B0604020202020204" pitchFamily="34" charset="0"/>
            </a:endParaRPr>
          </a:p>
          <a:p>
            <a:pPr marL="285750" indent="-285750" algn="l">
              <a:buClr>
                <a:schemeClr val="accent3">
                  <a:lumMod val="50000"/>
                </a:schemeClr>
              </a:buClr>
              <a:buFont typeface="Wingdings" panose="05000000000000000000" pitchFamily="2" charset="2"/>
              <a:buChar char="q"/>
            </a:pPr>
            <a:r>
              <a:rPr lang="en-US" sz="1600" dirty="0">
                <a:solidFill>
                  <a:schemeClr val="accent5">
                    <a:lumMod val="50000"/>
                  </a:schemeClr>
                </a:solidFill>
                <a:latin typeface="Arial" panose="020B0604020202020204" pitchFamily="34" charset="0"/>
                <a:cs typeface="Arial" panose="020B0604020202020204" pitchFamily="34" charset="0"/>
              </a:rPr>
              <a:t>Since </a:t>
            </a:r>
            <a:r>
              <a:rPr lang="en-US" sz="1600" b="1" dirty="0">
                <a:solidFill>
                  <a:schemeClr val="accent5">
                    <a:lumMod val="50000"/>
                  </a:schemeClr>
                </a:solidFill>
                <a:latin typeface="Arial" panose="020B0604020202020204" pitchFamily="34" charset="0"/>
                <a:cs typeface="Arial" panose="020B0604020202020204" pitchFamily="34" charset="0"/>
              </a:rPr>
              <a:t>p &lt; 0.05</a:t>
            </a:r>
            <a:r>
              <a:rPr lang="en-US" sz="1600" dirty="0">
                <a:solidFill>
                  <a:schemeClr val="accent5">
                    <a:lumMod val="50000"/>
                  </a:schemeClr>
                </a:solidFill>
                <a:latin typeface="Arial" panose="020B0604020202020204" pitchFamily="34" charset="0"/>
                <a:cs typeface="Arial" panose="020B0604020202020204" pitchFamily="34" charset="0"/>
              </a:rPr>
              <a:t>, the result is statistically </a:t>
            </a:r>
            <a:r>
              <a:rPr lang="en-US" sz="1600" b="1" dirty="0">
                <a:solidFill>
                  <a:schemeClr val="accent5">
                    <a:lumMod val="50000"/>
                  </a:schemeClr>
                </a:solidFill>
                <a:latin typeface="Arial" panose="020B0604020202020204" pitchFamily="34" charset="0"/>
                <a:cs typeface="Arial" panose="020B0604020202020204" pitchFamily="34" charset="0"/>
              </a:rPr>
              <a:t>significant</a:t>
            </a:r>
            <a:r>
              <a:rPr lang="en-US" sz="1600" dirty="0">
                <a:solidFill>
                  <a:schemeClr val="accent5">
                    <a:lumMod val="50000"/>
                  </a:schemeClr>
                </a:solidFill>
                <a:latin typeface="Arial" panose="020B0604020202020204" pitchFamily="34" charset="0"/>
                <a:cs typeface="Arial" panose="020B0604020202020204" pitchFamily="34" charset="0"/>
              </a:rPr>
              <a:t>, indicating a strong association between social media influence and fast food consumption.</a:t>
            </a:r>
            <a:endParaRPr lang="en-US" sz="1600" dirty="0">
              <a:latin typeface="Arial" panose="020B0604020202020204" pitchFamily="34" charset="0"/>
              <a:cs typeface="Arial" panose="020B0604020202020204" pitchFamily="34" charset="0"/>
            </a:endParaRPr>
          </a:p>
          <a:p>
            <a:endParaRPr lang="en-IN" dirty="0"/>
          </a:p>
        </p:txBody>
      </p:sp>
      <p:sp>
        <p:nvSpPr>
          <p:cNvPr id="7" name="TextBox 6">
            <a:extLst>
              <a:ext uri="{FF2B5EF4-FFF2-40B4-BE49-F238E27FC236}">
                <a16:creationId xmlns:a16="http://schemas.microsoft.com/office/drawing/2014/main" id="{BDCF4A92-CACE-3E12-9AAB-5003BC4EB724}"/>
              </a:ext>
            </a:extLst>
          </p:cNvPr>
          <p:cNvSpPr txBox="1"/>
          <p:nvPr/>
        </p:nvSpPr>
        <p:spPr>
          <a:xfrm>
            <a:off x="450272" y="2431472"/>
            <a:ext cx="5514109" cy="2215991"/>
          </a:xfrm>
          <a:prstGeom prst="rect">
            <a:avLst/>
          </a:prstGeom>
          <a:noFill/>
        </p:spPr>
        <p:txBody>
          <a:bodyPr wrap="square" rtlCol="0">
            <a:spAutoFit/>
          </a:bodyPr>
          <a:lstStyle/>
          <a:p>
            <a:pPr>
              <a:buNone/>
            </a:pPr>
            <a:r>
              <a:rPr lang="en-US" sz="2000" b="1" u="sng" dirty="0">
                <a:solidFill>
                  <a:schemeClr val="accent3"/>
                </a:solidFill>
                <a:latin typeface="Arial" panose="020B0604020202020204" pitchFamily="34" charset="0"/>
                <a:cs typeface="Arial" panose="020B0604020202020204" pitchFamily="34" charset="0"/>
              </a:rPr>
              <a:t>Conclusion:</a:t>
            </a:r>
            <a:endParaRPr lang="en-US" sz="2000" u="sng" dirty="0">
              <a:solidFill>
                <a:schemeClr val="accent3"/>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Social media reels and advertisements </a:t>
            </a:r>
            <a:r>
              <a:rPr lang="en-US" sz="2000" b="1" dirty="0">
                <a:latin typeface="Arial" panose="020B0604020202020204" pitchFamily="34" charset="0"/>
                <a:cs typeface="Arial" panose="020B0604020202020204" pitchFamily="34" charset="0"/>
              </a:rPr>
              <a:t>significantly influence</a:t>
            </a:r>
            <a:r>
              <a:rPr lang="en-US" sz="2000" dirty="0">
                <a:latin typeface="Arial" panose="020B0604020202020204" pitchFamily="34" charset="0"/>
                <a:cs typeface="Arial" panose="020B0604020202020204" pitchFamily="34" charset="0"/>
              </a:rPr>
              <a:t> fast food consumption habits.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Higher exposure leads to more frequent consumption.</a:t>
            </a:r>
          </a:p>
          <a:p>
            <a:endParaRPr lang="en-IN" dirty="0"/>
          </a:p>
        </p:txBody>
      </p:sp>
      <p:pic>
        <p:nvPicPr>
          <p:cNvPr id="11" name="Picture 10">
            <a:extLst>
              <a:ext uri="{FF2B5EF4-FFF2-40B4-BE49-F238E27FC236}">
                <a16:creationId xmlns:a16="http://schemas.microsoft.com/office/drawing/2014/main" id="{BAE49699-8E27-8DE8-A1FB-C9F6581DFBDD}"/>
              </a:ext>
            </a:extLst>
          </p:cNvPr>
          <p:cNvPicPr>
            <a:picLocks noChangeAspect="1"/>
          </p:cNvPicPr>
          <p:nvPr/>
        </p:nvPicPr>
        <p:blipFill>
          <a:blip r:embed="rId2"/>
          <a:stretch>
            <a:fillRect/>
          </a:stretch>
        </p:blipFill>
        <p:spPr>
          <a:xfrm>
            <a:off x="6674963" y="1214162"/>
            <a:ext cx="5066765" cy="3930911"/>
          </a:xfrm>
          <a:prstGeom prst="rect">
            <a:avLst/>
          </a:prstGeom>
        </p:spPr>
      </p:pic>
    </p:spTree>
    <p:extLst>
      <p:ext uri="{BB962C8B-B14F-4D97-AF65-F5344CB8AC3E}">
        <p14:creationId xmlns:p14="http://schemas.microsoft.com/office/powerpoint/2010/main" val="3626057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DE00A-86B3-FBA0-5BF1-3A8CCD364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B98B6-0662-F216-AC13-850A42929D7A}"/>
              </a:ext>
            </a:extLst>
          </p:cNvPr>
          <p:cNvSpPr>
            <a:spLocks noGrp="1"/>
          </p:cNvSpPr>
          <p:nvPr>
            <p:ph type="ctrTitle"/>
          </p:nvPr>
        </p:nvSpPr>
        <p:spPr>
          <a:xfrm>
            <a:off x="2923867" y="1892229"/>
            <a:ext cx="6688394" cy="926727"/>
          </a:xfrm>
        </p:spPr>
        <p:txBody>
          <a:bodyPr>
            <a:normAutofit fontScale="90000"/>
          </a:bodyPr>
          <a:lstStyle/>
          <a:p>
            <a:r>
              <a:rPr lang="en-IN" sz="4400" b="1" dirty="0">
                <a:latin typeface="Goudy Old Style" panose="02020502050305020303" pitchFamily="18" charset="0"/>
              </a:rPr>
              <a:t>CHAPTER 3</a:t>
            </a:r>
          </a:p>
        </p:txBody>
      </p:sp>
      <p:sp>
        <p:nvSpPr>
          <p:cNvPr id="4" name="Title 1">
            <a:extLst>
              <a:ext uri="{FF2B5EF4-FFF2-40B4-BE49-F238E27FC236}">
                <a16:creationId xmlns:a16="http://schemas.microsoft.com/office/drawing/2014/main" id="{053BC48B-5590-DFEC-13CF-5880E284D0CC}"/>
              </a:ext>
            </a:extLst>
          </p:cNvPr>
          <p:cNvSpPr txBox="1">
            <a:spLocks/>
          </p:cNvSpPr>
          <p:nvPr/>
        </p:nvSpPr>
        <p:spPr bwMode="blackWhite">
          <a:xfrm>
            <a:off x="796413" y="3112794"/>
            <a:ext cx="10943303" cy="632411"/>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52500" lnSpcReduction="2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4400" b="1" dirty="0">
                <a:solidFill>
                  <a:schemeClr val="bg1"/>
                </a:solidFill>
                <a:latin typeface="Goudy Old Style" panose="02020502050305020303" pitchFamily="18" charset="0"/>
              </a:rPr>
              <a:t>Health Awareness And Impact of Fast Food</a:t>
            </a:r>
            <a:endParaRPr lang="en-IN" sz="4400" b="1" dirty="0">
              <a:solidFill>
                <a:schemeClr val="bg1"/>
              </a:solidFill>
              <a:latin typeface="Goudy Old Style" panose="02020502050305020303" pitchFamily="18" charset="0"/>
            </a:endParaRPr>
          </a:p>
        </p:txBody>
      </p:sp>
    </p:spTree>
    <p:extLst>
      <p:ext uri="{BB962C8B-B14F-4D97-AF65-F5344CB8AC3E}">
        <p14:creationId xmlns:p14="http://schemas.microsoft.com/office/powerpoint/2010/main" val="16000494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AF872FC-8DFC-2130-455D-11BF197385E6}"/>
              </a:ext>
            </a:extLst>
          </p:cNvPr>
          <p:cNvSpPr>
            <a:spLocks noGrp="1" noChangeArrowheads="1"/>
          </p:cNvSpPr>
          <p:nvPr>
            <p:ph type="ctr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2000" b="1" dirty="0">
                <a:effectLst>
                  <a:outerShdw blurRad="38100" dist="38100" dir="2700000" algn="tl">
                    <a:srgbClr val="000000">
                      <a:alpha val="43137"/>
                    </a:srgbClr>
                  </a:outerShdw>
                </a:effectLst>
              </a:rPr>
              <a:t> </a:t>
            </a:r>
          </a:p>
        </p:txBody>
      </p:sp>
      <p:sp>
        <p:nvSpPr>
          <p:cNvPr id="2" name="Subtitle 1">
            <a:extLst>
              <a:ext uri="{FF2B5EF4-FFF2-40B4-BE49-F238E27FC236}">
                <a16:creationId xmlns:a16="http://schemas.microsoft.com/office/drawing/2014/main" id="{A9A41A8B-657C-08A2-2358-BA35904B144F}"/>
              </a:ext>
            </a:extLst>
          </p:cNvPr>
          <p:cNvSpPr>
            <a:spLocks noGrp="1"/>
          </p:cNvSpPr>
          <p:nvPr>
            <p:ph type="subTitle" idx="1"/>
          </p:nvPr>
        </p:nvSpPr>
        <p:spPr>
          <a:xfrm>
            <a:off x="2006675" y="2476202"/>
            <a:ext cx="8877300" cy="3990109"/>
          </a:xfrm>
        </p:spPr>
        <p:txBody>
          <a:bodyPr>
            <a:normAutofit/>
          </a:bodyPr>
          <a:lstStyle/>
          <a:p>
            <a:pPr marL="342900" lvl="0" indent="-342900" algn="l">
              <a:lnSpc>
                <a:spcPct val="107000"/>
              </a:lnSpc>
              <a:spcAft>
                <a:spcPts val="800"/>
              </a:spcAft>
              <a:buClr>
                <a:schemeClr val="bg1"/>
              </a:buClr>
              <a:buSzPts val="1000"/>
              <a:buFont typeface="Wingdings" panose="05000000000000000000" pitchFamily="2" charset="2"/>
              <a:buChar char="q"/>
              <a:tabLst>
                <a:tab pos="457200" algn="l"/>
              </a:tabLst>
            </a:pPr>
            <a:r>
              <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Frequency analysis </a:t>
            </a:r>
          </a:p>
          <a:p>
            <a:pPr lvl="0" algn="l">
              <a:lnSpc>
                <a:spcPct val="107000"/>
              </a:lnSpc>
              <a:spcAft>
                <a:spcPts val="800"/>
              </a:spcAft>
              <a:buClr>
                <a:schemeClr val="bg1"/>
              </a:buClr>
              <a:buSzPts val="1000"/>
              <a:tabLst>
                <a:tab pos="457200" algn="l"/>
              </a:tabLst>
            </a:pPr>
            <a:r>
              <a:rPr lang="en-IN" sz="26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IN" sz="2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of reported health changes)</a:t>
            </a:r>
            <a:endParaRPr lang="en-IN" sz="29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285750" indent="-285750" algn="l">
              <a:buClr>
                <a:schemeClr val="bg1">
                  <a:lumMod val="85000"/>
                  <a:lumOff val="15000"/>
                </a:schemeClr>
              </a:buClr>
              <a:buFont typeface="Wingdings" panose="05000000000000000000" pitchFamily="2" charset="2"/>
              <a:buChar char="q"/>
            </a:pPr>
            <a:r>
              <a:rPr lang="en-IN" sz="2400" b="1" kern="100" dirty="0">
                <a:solidFill>
                  <a:schemeClr val="bg1">
                    <a:lumMod val="75000"/>
                    <a:lumOff val="25000"/>
                  </a:schemeClr>
                </a:solidFill>
                <a:effectLst/>
                <a:latin typeface="Arial" panose="020B0604020202020204" pitchFamily="34" charset="0"/>
                <a:ea typeface="Calibri" panose="020F0502020204030204" pitchFamily="34" charset="0"/>
                <a:cs typeface="Arial" panose="020B0604020202020204" pitchFamily="34" charset="0"/>
              </a:rPr>
              <a:t>Chi-Square Test:</a:t>
            </a:r>
          </a:p>
          <a:p>
            <a:pPr algn="l">
              <a:buClr>
                <a:schemeClr val="bg1">
                  <a:lumMod val="85000"/>
                  <a:lumOff val="15000"/>
                </a:schemeClr>
              </a:buClr>
            </a:pPr>
            <a:r>
              <a:rPr lang="en-IN" sz="2600" kern="100" dirty="0">
                <a:solidFill>
                  <a:schemeClr val="bg1">
                    <a:lumMod val="75000"/>
                    <a:lumOff val="25000"/>
                  </a:schemeClr>
                </a:solidFill>
                <a:effectLst/>
                <a:latin typeface="Arial" panose="020B0604020202020204" pitchFamily="34" charset="0"/>
                <a:ea typeface="Calibri" panose="020F0502020204030204" pitchFamily="34" charset="0"/>
                <a:cs typeface="Arial" panose="020B0604020202020204" pitchFamily="34" charset="0"/>
              </a:rPr>
              <a:t> </a:t>
            </a:r>
            <a:r>
              <a:rPr lang="en-IN" sz="2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Determine the relationship between fast food consumption and self-reported health issues)</a:t>
            </a:r>
            <a:endParaRPr lang="en-US" sz="2600" dirty="0">
              <a:solidFill>
                <a:schemeClr val="tx1"/>
              </a:solidFill>
              <a:latin typeface="Arial" panose="020B0604020202020204" pitchFamily="34" charset="0"/>
              <a:cs typeface="Arial" panose="020B0604020202020204" pitchFamily="34" charset="0"/>
            </a:endParaRPr>
          </a:p>
          <a:p>
            <a:pPr lvl="0">
              <a:lnSpc>
                <a:spcPct val="107000"/>
              </a:lnSpc>
              <a:spcAft>
                <a:spcPts val="800"/>
              </a:spcAft>
              <a:buClr>
                <a:schemeClr val="bg1"/>
              </a:buClr>
              <a:buSzPts val="1000"/>
              <a:tabLst>
                <a:tab pos="457200" algn="l"/>
              </a:tabLst>
            </a:pPr>
            <a:endParaRPr lang="en-IN" sz="26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
        <p:nvSpPr>
          <p:cNvPr id="3" name="Title 4">
            <a:extLst>
              <a:ext uri="{FF2B5EF4-FFF2-40B4-BE49-F238E27FC236}">
                <a16:creationId xmlns:a16="http://schemas.microsoft.com/office/drawing/2014/main" id="{7E29586B-D24F-69B0-B7B0-090C6FD70301}"/>
              </a:ext>
            </a:extLst>
          </p:cNvPr>
          <p:cNvSpPr txBox="1">
            <a:spLocks/>
          </p:cNvSpPr>
          <p:nvPr/>
        </p:nvSpPr>
        <p:spPr bwMode="blackWhite">
          <a:xfrm>
            <a:off x="1226126" y="1607426"/>
            <a:ext cx="10245437" cy="779318"/>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2400" b="1" dirty="0">
                <a:solidFill>
                  <a:schemeClr val="bg1">
                    <a:lumMod val="95000"/>
                    <a:lumOff val="5000"/>
                  </a:schemeClr>
                </a:solidFill>
                <a:latin typeface="Goudy Old Style" panose="02020502050305020303" pitchFamily="18" charset="0"/>
              </a:rPr>
              <a:t>To ASSESS the awareness And impact of health risks associated with fast food consumption</a:t>
            </a:r>
            <a:endParaRPr lang="en-IN" sz="2400" dirty="0">
              <a:latin typeface="Goudy Old Style" panose="02020502050305020303" pitchFamily="18" charset="0"/>
            </a:endParaRPr>
          </a:p>
        </p:txBody>
      </p:sp>
    </p:spTree>
    <p:extLst>
      <p:ext uri="{BB962C8B-B14F-4D97-AF65-F5344CB8AC3E}">
        <p14:creationId xmlns:p14="http://schemas.microsoft.com/office/powerpoint/2010/main" val="2941597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3D09262-40C5-14F9-E268-D99FF53E030B}"/>
              </a:ext>
            </a:extLst>
          </p:cNvPr>
          <p:cNvSpPr>
            <a:spLocks noGrp="1"/>
          </p:cNvSpPr>
          <p:nvPr>
            <p:ph type="body" sz="half" idx="2"/>
          </p:nvPr>
        </p:nvSpPr>
        <p:spPr>
          <a:xfrm>
            <a:off x="492621" y="1225866"/>
            <a:ext cx="5009744" cy="5422943"/>
          </a:xfrm>
        </p:spPr>
        <p:txBody>
          <a:bodyPr>
            <a:normAutofit/>
          </a:bodyPr>
          <a:lstStyle/>
          <a:p>
            <a:endParaRPr lang="en-US" sz="2400" b="1" u="sng" dirty="0">
              <a:solidFill>
                <a:srgbClr val="C00000"/>
              </a:solidFill>
              <a:effectLst>
                <a:outerShdw blurRad="38100" dist="38100" dir="2700000" algn="tl">
                  <a:srgbClr val="000000">
                    <a:alpha val="43137"/>
                  </a:srgbClr>
                </a:outerShdw>
              </a:effectLst>
              <a:highlight>
                <a:srgbClr val="C0C0C0"/>
              </a:highlight>
            </a:endParaRPr>
          </a:p>
          <a:p>
            <a:endParaRPr lang="en-US" sz="2400" b="1" u="sng" dirty="0">
              <a:solidFill>
                <a:srgbClr val="C00000"/>
              </a:solidFill>
              <a:effectLst>
                <a:outerShdw blurRad="38100" dist="38100" dir="2700000" algn="tl">
                  <a:srgbClr val="000000">
                    <a:alpha val="43137"/>
                  </a:srgbClr>
                </a:outerShdw>
              </a:effectLst>
              <a:highlight>
                <a:srgbClr val="C0C0C0"/>
              </a:highlight>
            </a:endParaRPr>
          </a:p>
          <a:p>
            <a:pPr algn="l"/>
            <a:r>
              <a:rPr lang="en-US" sz="2000" b="1" dirty="0">
                <a:solidFill>
                  <a:schemeClr val="accent3">
                    <a:lumMod val="50000"/>
                  </a:schemeClr>
                </a:solidFill>
                <a:highlight>
                  <a:srgbClr val="C0C0C0"/>
                </a:highlight>
              </a:rPr>
              <a:t>Key Findings:</a:t>
            </a:r>
            <a:endParaRPr lang="en-US" sz="2000" b="1" dirty="0">
              <a:solidFill>
                <a:srgbClr val="990000"/>
              </a:solidFill>
              <a:effectLst>
                <a:outerShdw blurRad="38100" dist="38100" dir="2700000" algn="tl">
                  <a:srgbClr val="000000">
                    <a:alpha val="43137"/>
                  </a:srgbClr>
                </a:outerShdw>
              </a:effectLst>
            </a:endParaRPr>
          </a:p>
          <a:p>
            <a:pPr marL="285750" indent="-285750" algn="l">
              <a:buClr>
                <a:schemeClr val="tx1"/>
              </a:buClr>
              <a:buFont typeface="Wingdings" panose="05000000000000000000" pitchFamily="2" charset="2"/>
              <a:buChar char="Ø"/>
            </a:pPr>
            <a:r>
              <a:rPr lang="en-US" sz="1800" dirty="0">
                <a:solidFill>
                  <a:schemeClr val="tx1">
                    <a:lumMod val="75000"/>
                    <a:lumOff val="25000"/>
                  </a:schemeClr>
                </a:solidFill>
                <a:latin typeface="Arial" panose="020B0604020202020204" pitchFamily="34" charset="0"/>
                <a:cs typeface="Arial" panose="020B0604020202020204" pitchFamily="34" charset="0"/>
              </a:rPr>
              <a:t>Among </a:t>
            </a:r>
            <a:r>
              <a:rPr lang="en-US" sz="1800" b="1" dirty="0">
                <a:solidFill>
                  <a:schemeClr val="tx1">
                    <a:lumMod val="75000"/>
                    <a:lumOff val="25000"/>
                  </a:schemeClr>
                </a:solidFill>
                <a:latin typeface="Arial" panose="020B0604020202020204" pitchFamily="34" charset="0"/>
                <a:cs typeface="Arial" panose="020B0604020202020204" pitchFamily="34" charset="0"/>
              </a:rPr>
              <a:t>408 respondents</a:t>
            </a:r>
            <a:r>
              <a:rPr lang="en-US" sz="1800" dirty="0">
                <a:solidFill>
                  <a:schemeClr val="tx1">
                    <a:lumMod val="75000"/>
                    <a:lumOff val="25000"/>
                  </a:schemeClr>
                </a:solidFill>
                <a:latin typeface="Arial" panose="020B0604020202020204" pitchFamily="34" charset="0"/>
                <a:cs typeface="Arial" panose="020B0604020202020204" pitchFamily="34" charset="0"/>
              </a:rPr>
              <a:t>, </a:t>
            </a:r>
            <a:r>
              <a:rPr lang="en-US" sz="1800" b="1" dirty="0">
                <a:solidFill>
                  <a:schemeClr val="tx1">
                    <a:lumMod val="75000"/>
                    <a:lumOff val="25000"/>
                  </a:schemeClr>
                </a:solidFill>
                <a:latin typeface="Arial" panose="020B0604020202020204" pitchFamily="34" charset="0"/>
                <a:cs typeface="Arial" panose="020B0604020202020204" pitchFamily="34" charset="0"/>
              </a:rPr>
              <a:t>32.1% (131 people)</a:t>
            </a:r>
            <a:r>
              <a:rPr lang="en-US" sz="1800" dirty="0">
                <a:solidFill>
                  <a:schemeClr val="tx1">
                    <a:lumMod val="75000"/>
                    <a:lumOff val="25000"/>
                  </a:schemeClr>
                </a:solidFill>
                <a:latin typeface="Arial" panose="020B0604020202020204" pitchFamily="34" charset="0"/>
                <a:cs typeface="Arial" panose="020B0604020202020204" pitchFamily="34" charset="0"/>
              </a:rPr>
              <a:t> reported experiencing weight gain or loss, whereas </a:t>
            </a:r>
            <a:r>
              <a:rPr lang="en-US" sz="1800" b="1" dirty="0">
                <a:solidFill>
                  <a:schemeClr val="tx1">
                    <a:lumMod val="75000"/>
                    <a:lumOff val="25000"/>
                  </a:schemeClr>
                </a:solidFill>
                <a:latin typeface="Arial" panose="020B0604020202020204" pitchFamily="34" charset="0"/>
                <a:cs typeface="Arial" panose="020B0604020202020204" pitchFamily="34" charset="0"/>
              </a:rPr>
              <a:t>67.9% (277 people)</a:t>
            </a:r>
            <a:r>
              <a:rPr lang="en-US" sz="1800" dirty="0">
                <a:solidFill>
                  <a:schemeClr val="tx1">
                    <a:lumMod val="75000"/>
                    <a:lumOff val="25000"/>
                  </a:schemeClr>
                </a:solidFill>
                <a:latin typeface="Arial" panose="020B0604020202020204" pitchFamily="34" charset="0"/>
                <a:cs typeface="Arial" panose="020B0604020202020204" pitchFamily="34" charset="0"/>
              </a:rPr>
              <a:t> did not notice any weight changes.</a:t>
            </a:r>
          </a:p>
          <a:p>
            <a:pPr marL="285750" indent="-285750" algn="l">
              <a:buClr>
                <a:schemeClr val="tx1"/>
              </a:buClr>
              <a:buFont typeface="Wingdings" panose="05000000000000000000" pitchFamily="2" charset="2"/>
              <a:buChar char="Ø"/>
            </a:pPr>
            <a:r>
              <a:rPr lang="en-US" sz="1800" dirty="0">
                <a:solidFill>
                  <a:schemeClr val="tx1">
                    <a:lumMod val="75000"/>
                    <a:lumOff val="25000"/>
                  </a:schemeClr>
                </a:solidFill>
                <a:latin typeface="Arial" panose="020B0604020202020204" pitchFamily="34" charset="0"/>
                <a:cs typeface="Arial" panose="020B0604020202020204" pitchFamily="34" charset="0"/>
              </a:rPr>
              <a:t>This suggests that while fast food consumption does not immediately impact weight for the majority, a significant portion of people do experience changes in body weight, possibly due to excess calorie intake and poor nutritional balance.</a:t>
            </a:r>
          </a:p>
          <a:p>
            <a:endParaRPr lang="en-US" dirty="0"/>
          </a:p>
        </p:txBody>
      </p:sp>
      <p:pic>
        <p:nvPicPr>
          <p:cNvPr id="15" name="Picture 14">
            <a:extLst>
              <a:ext uri="{FF2B5EF4-FFF2-40B4-BE49-F238E27FC236}">
                <a16:creationId xmlns:a16="http://schemas.microsoft.com/office/drawing/2014/main" id="{05A96E39-E16A-1542-0FCD-C8E9EA1CCFAE}"/>
              </a:ext>
            </a:extLst>
          </p:cNvPr>
          <p:cNvPicPr>
            <a:picLocks noChangeAspect="1"/>
          </p:cNvPicPr>
          <p:nvPr/>
        </p:nvPicPr>
        <p:blipFill>
          <a:blip r:embed="rId2"/>
          <a:stretch>
            <a:fillRect/>
          </a:stretch>
        </p:blipFill>
        <p:spPr>
          <a:xfrm>
            <a:off x="6429983" y="624459"/>
            <a:ext cx="5414028" cy="467742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860ECB10-64E9-7B21-CC8A-5D99AE683D76}"/>
              </a:ext>
            </a:extLst>
          </p:cNvPr>
          <p:cNvSpPr txBox="1"/>
          <p:nvPr/>
        </p:nvSpPr>
        <p:spPr>
          <a:xfrm>
            <a:off x="1288473" y="242469"/>
            <a:ext cx="3688773"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latin typeface="Goudy Old Style" panose="02020502050305020303" pitchFamily="18" charset="0"/>
              </a:rPr>
              <a:t>FREQUENCY ANALYSIS</a:t>
            </a:r>
            <a:endParaRPr lang="en-IN" sz="2400" dirty="0">
              <a:latin typeface="Goudy Old Style" panose="02020502050305020303" pitchFamily="18" charset="0"/>
            </a:endParaRPr>
          </a:p>
        </p:txBody>
      </p:sp>
      <p:sp>
        <p:nvSpPr>
          <p:cNvPr id="5" name="TextBox 4">
            <a:extLst>
              <a:ext uri="{FF2B5EF4-FFF2-40B4-BE49-F238E27FC236}">
                <a16:creationId xmlns:a16="http://schemas.microsoft.com/office/drawing/2014/main" id="{CE822FC6-BE78-B5B8-8B25-A6C9440D12C9}"/>
              </a:ext>
            </a:extLst>
          </p:cNvPr>
          <p:cNvSpPr txBox="1"/>
          <p:nvPr/>
        </p:nvSpPr>
        <p:spPr>
          <a:xfrm>
            <a:off x="492621" y="1361224"/>
            <a:ext cx="4089770"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chemeClr val="tx1"/>
                </a:solidFill>
                <a:latin typeface="Goudy Old Style" panose="02020502050305020303" pitchFamily="18" charset="0"/>
              </a:rPr>
              <a:t>Fast Food Consumption and Weight </a:t>
            </a:r>
          </a:p>
          <a:p>
            <a:pPr algn="ctr"/>
            <a:r>
              <a:rPr lang="en-US" sz="2000" b="1" dirty="0">
                <a:solidFill>
                  <a:schemeClr val="tx1"/>
                </a:solidFill>
                <a:latin typeface="Goudy Old Style" panose="02020502050305020303" pitchFamily="18" charset="0"/>
              </a:rPr>
              <a:t>Gain/Loss</a:t>
            </a:r>
          </a:p>
        </p:txBody>
      </p:sp>
    </p:spTree>
    <p:extLst>
      <p:ext uri="{BB962C8B-B14F-4D97-AF65-F5344CB8AC3E}">
        <p14:creationId xmlns:p14="http://schemas.microsoft.com/office/powerpoint/2010/main" val="985797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C84BC3-E26E-88C9-2CB9-E1C3A7E3DB9B}"/>
              </a:ext>
            </a:extLst>
          </p:cNvPr>
          <p:cNvSpPr>
            <a:spLocks noGrp="1"/>
          </p:cNvSpPr>
          <p:nvPr>
            <p:ph type="body" sz="half" idx="2"/>
          </p:nvPr>
        </p:nvSpPr>
        <p:spPr>
          <a:xfrm>
            <a:off x="301557" y="398834"/>
            <a:ext cx="5009745" cy="5345120"/>
          </a:xfrm>
        </p:spPr>
        <p:txBody>
          <a:bodyPr>
            <a:normAutofit/>
          </a:bodyPr>
          <a:lstStyle/>
          <a:p>
            <a:endParaRPr lang="en-US" sz="2400" b="1" u="sng" dirty="0">
              <a:solidFill>
                <a:srgbClr val="C00000"/>
              </a:solidFill>
              <a:effectLst>
                <a:outerShdw blurRad="38100" dist="38100" dir="2700000" algn="tl">
                  <a:srgbClr val="000000">
                    <a:alpha val="43137"/>
                  </a:srgbClr>
                </a:outerShdw>
              </a:effectLst>
              <a:highlight>
                <a:srgbClr val="C0C0C0"/>
              </a:highlight>
            </a:endParaRPr>
          </a:p>
          <a:p>
            <a:endParaRPr lang="en-US" sz="2400" b="1" u="sng" dirty="0">
              <a:solidFill>
                <a:srgbClr val="C00000"/>
              </a:solidFill>
              <a:effectLst>
                <a:outerShdw blurRad="38100" dist="38100" dir="2700000" algn="tl">
                  <a:srgbClr val="000000">
                    <a:alpha val="43137"/>
                  </a:srgbClr>
                </a:outerShdw>
              </a:effectLst>
              <a:highlight>
                <a:srgbClr val="C0C0C0"/>
              </a:highlight>
            </a:endParaRPr>
          </a:p>
          <a:p>
            <a:endParaRPr lang="en-US" sz="2400" b="1" u="sng" dirty="0">
              <a:solidFill>
                <a:srgbClr val="C00000"/>
              </a:solidFill>
              <a:effectLst>
                <a:outerShdw blurRad="38100" dist="38100" dir="2700000" algn="tl">
                  <a:srgbClr val="000000">
                    <a:alpha val="43137"/>
                  </a:srgbClr>
                </a:outerShdw>
              </a:effectLst>
              <a:highlight>
                <a:srgbClr val="C0C0C0"/>
              </a:highlight>
            </a:endParaRPr>
          </a:p>
          <a:p>
            <a:pPr algn="l"/>
            <a:r>
              <a:rPr lang="en-US" sz="2000" b="1" dirty="0">
                <a:solidFill>
                  <a:schemeClr val="accent3">
                    <a:lumMod val="50000"/>
                  </a:schemeClr>
                </a:solidFill>
                <a:highlight>
                  <a:srgbClr val="C0C0C0"/>
                </a:highlight>
              </a:rPr>
              <a:t>Key Findings:</a:t>
            </a:r>
            <a:endParaRPr lang="en-US" sz="2400" b="1" dirty="0">
              <a:solidFill>
                <a:srgbClr val="C00000"/>
              </a:solidFill>
              <a:effectLst>
                <a:outerShdw blurRad="38100" dist="38100" dir="2700000" algn="tl">
                  <a:srgbClr val="000000">
                    <a:alpha val="43137"/>
                  </a:srgbClr>
                </a:outerShdw>
              </a:effectLst>
            </a:endParaRPr>
          </a:p>
          <a:p>
            <a:pPr marL="285750" indent="-285750" algn="l">
              <a:buClr>
                <a:schemeClr val="tx1"/>
              </a:buClr>
              <a:buFont typeface="Wingdings" panose="05000000000000000000" pitchFamily="2" charset="2"/>
              <a:buChar char="Ø"/>
            </a:pPr>
            <a:r>
              <a:rPr lang="en-US" sz="1800" dirty="0">
                <a:solidFill>
                  <a:schemeClr val="tx1">
                    <a:lumMod val="75000"/>
                    <a:lumOff val="25000"/>
                  </a:schemeClr>
                </a:solidFill>
                <a:latin typeface="Arial" panose="020B0604020202020204" pitchFamily="34" charset="0"/>
                <a:cs typeface="Arial" panose="020B0604020202020204" pitchFamily="34" charset="0"/>
              </a:rPr>
              <a:t>Out of </a:t>
            </a:r>
            <a:r>
              <a:rPr lang="en-US" sz="1800" b="1" dirty="0">
                <a:solidFill>
                  <a:schemeClr val="tx1">
                    <a:lumMod val="75000"/>
                    <a:lumOff val="25000"/>
                  </a:schemeClr>
                </a:solidFill>
                <a:latin typeface="Arial" panose="020B0604020202020204" pitchFamily="34" charset="0"/>
                <a:cs typeface="Arial" panose="020B0604020202020204" pitchFamily="34" charset="0"/>
              </a:rPr>
              <a:t>408 respondents</a:t>
            </a:r>
            <a:r>
              <a:rPr lang="en-US" sz="1800" dirty="0">
                <a:solidFill>
                  <a:schemeClr val="tx1">
                    <a:lumMod val="75000"/>
                    <a:lumOff val="25000"/>
                  </a:schemeClr>
                </a:solidFill>
                <a:latin typeface="Arial" panose="020B0604020202020204" pitchFamily="34" charset="0"/>
                <a:cs typeface="Arial" panose="020B0604020202020204" pitchFamily="34" charset="0"/>
              </a:rPr>
              <a:t>, </a:t>
            </a:r>
            <a:r>
              <a:rPr lang="en-US" sz="1800" b="1" dirty="0">
                <a:solidFill>
                  <a:schemeClr val="tx1">
                    <a:lumMod val="75000"/>
                    <a:lumOff val="25000"/>
                  </a:schemeClr>
                </a:solidFill>
                <a:latin typeface="Arial" panose="020B0604020202020204" pitchFamily="34" charset="0"/>
                <a:cs typeface="Arial" panose="020B0604020202020204" pitchFamily="34" charset="0"/>
              </a:rPr>
              <a:t>5.4% (22 people)</a:t>
            </a:r>
            <a:r>
              <a:rPr lang="en-US" sz="1800" dirty="0">
                <a:solidFill>
                  <a:schemeClr val="tx1">
                    <a:lumMod val="75000"/>
                    <a:lumOff val="25000"/>
                  </a:schemeClr>
                </a:solidFill>
                <a:latin typeface="Arial" panose="020B0604020202020204" pitchFamily="34" charset="0"/>
                <a:cs typeface="Arial" panose="020B0604020202020204" pitchFamily="34" charset="0"/>
              </a:rPr>
              <a:t> reported an increase in cholesterol levels, while </a:t>
            </a:r>
            <a:r>
              <a:rPr lang="en-US" sz="1800" b="1" dirty="0">
                <a:solidFill>
                  <a:schemeClr val="tx1">
                    <a:lumMod val="75000"/>
                    <a:lumOff val="25000"/>
                  </a:schemeClr>
                </a:solidFill>
                <a:latin typeface="Arial" panose="020B0604020202020204" pitchFamily="34" charset="0"/>
                <a:cs typeface="Arial" panose="020B0604020202020204" pitchFamily="34" charset="0"/>
              </a:rPr>
              <a:t>94.6% (386 people)</a:t>
            </a:r>
            <a:r>
              <a:rPr lang="en-US" sz="1800" dirty="0">
                <a:solidFill>
                  <a:schemeClr val="tx1">
                    <a:lumMod val="75000"/>
                    <a:lumOff val="25000"/>
                  </a:schemeClr>
                </a:solidFill>
                <a:latin typeface="Arial" panose="020B0604020202020204" pitchFamily="34" charset="0"/>
                <a:cs typeface="Arial" panose="020B0604020202020204" pitchFamily="34" charset="0"/>
              </a:rPr>
              <a:t> did not experience any change.</a:t>
            </a:r>
          </a:p>
          <a:p>
            <a:pPr marL="285750" indent="-285750" algn="l">
              <a:buClr>
                <a:schemeClr val="tx1"/>
              </a:buClr>
              <a:buFont typeface="Wingdings" panose="05000000000000000000" pitchFamily="2" charset="2"/>
              <a:buChar char="Ø"/>
            </a:pPr>
            <a:r>
              <a:rPr lang="en-US" sz="1800" dirty="0">
                <a:solidFill>
                  <a:schemeClr val="tx1">
                    <a:lumMod val="75000"/>
                    <a:lumOff val="25000"/>
                  </a:schemeClr>
                </a:solidFill>
                <a:latin typeface="Arial" panose="020B0604020202020204" pitchFamily="34" charset="0"/>
                <a:cs typeface="Arial" panose="020B0604020202020204" pitchFamily="34" charset="0"/>
              </a:rPr>
              <a:t>This indicates that while cholesterol increase is not common, those affected might be individuals with pre-existing conditions or those who consume excessive fast food high in unhealthy fats.</a:t>
            </a:r>
          </a:p>
          <a:p>
            <a:endParaRPr lang="en-US" dirty="0"/>
          </a:p>
        </p:txBody>
      </p:sp>
      <p:pic>
        <p:nvPicPr>
          <p:cNvPr id="7" name="Picture 6">
            <a:extLst>
              <a:ext uri="{FF2B5EF4-FFF2-40B4-BE49-F238E27FC236}">
                <a16:creationId xmlns:a16="http://schemas.microsoft.com/office/drawing/2014/main" id="{3B7DDC49-D670-E2BC-D564-8BF154CAB9A7}"/>
              </a:ext>
            </a:extLst>
          </p:cNvPr>
          <p:cNvPicPr>
            <a:picLocks noChangeAspect="1"/>
          </p:cNvPicPr>
          <p:nvPr/>
        </p:nvPicPr>
        <p:blipFill>
          <a:blip r:embed="rId2"/>
          <a:stretch>
            <a:fillRect/>
          </a:stretch>
        </p:blipFill>
        <p:spPr>
          <a:xfrm>
            <a:off x="6362312" y="600493"/>
            <a:ext cx="5563376" cy="4563112"/>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BB805115-CC90-1C36-E3CC-D63A4A77E4F3}"/>
              </a:ext>
            </a:extLst>
          </p:cNvPr>
          <p:cNvSpPr txBox="1"/>
          <p:nvPr/>
        </p:nvSpPr>
        <p:spPr>
          <a:xfrm>
            <a:off x="430275" y="579726"/>
            <a:ext cx="500974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tx1"/>
                </a:solidFill>
                <a:latin typeface="Goudy Old Style" panose="02020502050305020303" pitchFamily="18" charset="0"/>
              </a:rPr>
              <a:t>Fast Food Consumption and Increased Cholesterol Levels</a:t>
            </a:r>
          </a:p>
        </p:txBody>
      </p:sp>
    </p:spTree>
    <p:extLst>
      <p:ext uri="{BB962C8B-B14F-4D97-AF65-F5344CB8AC3E}">
        <p14:creationId xmlns:p14="http://schemas.microsoft.com/office/powerpoint/2010/main" val="2571543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EA9352-3971-1719-6030-709F670A114F}"/>
              </a:ext>
            </a:extLst>
          </p:cNvPr>
          <p:cNvSpPr>
            <a:spLocks noGrp="1"/>
          </p:cNvSpPr>
          <p:nvPr>
            <p:ph type="body" sz="half" idx="2"/>
          </p:nvPr>
        </p:nvSpPr>
        <p:spPr>
          <a:xfrm>
            <a:off x="380531" y="1426324"/>
            <a:ext cx="5194570" cy="4715532"/>
          </a:xfrm>
        </p:spPr>
        <p:txBody>
          <a:bodyPr>
            <a:normAutofit/>
          </a:bodyPr>
          <a:lstStyle/>
          <a:p>
            <a:endParaRPr lang="en-US" sz="2400" b="1" dirty="0">
              <a:solidFill>
                <a:srgbClr val="C00000"/>
              </a:solidFill>
              <a:effectLst>
                <a:outerShdw blurRad="38100" dist="38100" dir="2700000" algn="tl">
                  <a:srgbClr val="000000">
                    <a:alpha val="43137"/>
                  </a:srgbClr>
                </a:outerShdw>
              </a:effectLst>
              <a:highlight>
                <a:srgbClr val="C0C0C0"/>
              </a:highlight>
            </a:endParaRPr>
          </a:p>
          <a:p>
            <a:pPr algn="l"/>
            <a:r>
              <a:rPr lang="en-US" sz="2000" b="1" dirty="0">
                <a:solidFill>
                  <a:schemeClr val="accent3">
                    <a:lumMod val="50000"/>
                  </a:schemeClr>
                </a:solidFill>
                <a:highlight>
                  <a:srgbClr val="C0C0C0"/>
                </a:highlight>
              </a:rPr>
              <a:t>Key Findings:</a:t>
            </a:r>
            <a:endParaRPr lang="en-US" sz="2000" b="1" dirty="0">
              <a:solidFill>
                <a:srgbClr val="C00000"/>
              </a:solidFill>
              <a:effectLst>
                <a:outerShdw blurRad="38100" dist="38100" dir="2700000" algn="tl">
                  <a:srgbClr val="000000">
                    <a:alpha val="43137"/>
                  </a:srgbClr>
                </a:outerShdw>
              </a:effectLst>
            </a:endParaRPr>
          </a:p>
          <a:p>
            <a:pPr marL="342900" indent="-342900" algn="l">
              <a:buClr>
                <a:schemeClr val="tx1"/>
              </a:buClr>
              <a:buFont typeface="Wingdings" panose="05000000000000000000" pitchFamily="2" charset="2"/>
              <a:buChar char="Ø"/>
            </a:pPr>
            <a:r>
              <a:rPr lang="en-US" sz="1900" b="1" dirty="0">
                <a:solidFill>
                  <a:schemeClr val="tx1">
                    <a:lumMod val="85000"/>
                    <a:lumOff val="15000"/>
                  </a:schemeClr>
                </a:solidFill>
                <a:latin typeface="Arial" panose="020B0604020202020204" pitchFamily="34" charset="0"/>
                <a:cs typeface="Arial" panose="020B0604020202020204" pitchFamily="34" charset="0"/>
              </a:rPr>
              <a:t>2.5% (10 people)</a:t>
            </a:r>
            <a:r>
              <a:rPr lang="en-US" sz="1900" dirty="0">
                <a:solidFill>
                  <a:schemeClr val="tx1">
                    <a:lumMod val="85000"/>
                    <a:lumOff val="15000"/>
                  </a:schemeClr>
                </a:solidFill>
                <a:latin typeface="Arial" panose="020B0604020202020204" pitchFamily="34" charset="0"/>
                <a:cs typeface="Arial" panose="020B0604020202020204" pitchFamily="34" charset="0"/>
              </a:rPr>
              <a:t> reported an increase in blood pressure, whereas </a:t>
            </a:r>
            <a:r>
              <a:rPr lang="en-US" sz="1900" b="1" dirty="0">
                <a:solidFill>
                  <a:schemeClr val="tx1">
                    <a:lumMod val="85000"/>
                    <a:lumOff val="15000"/>
                  </a:schemeClr>
                </a:solidFill>
                <a:latin typeface="Arial" panose="020B0604020202020204" pitchFamily="34" charset="0"/>
                <a:cs typeface="Arial" panose="020B0604020202020204" pitchFamily="34" charset="0"/>
              </a:rPr>
              <a:t>97.5% (398 people)</a:t>
            </a:r>
            <a:r>
              <a:rPr lang="en-US" sz="1900" dirty="0">
                <a:solidFill>
                  <a:schemeClr val="tx1">
                    <a:lumMod val="85000"/>
                    <a:lumOff val="15000"/>
                  </a:schemeClr>
                </a:solidFill>
                <a:latin typeface="Arial" panose="020B0604020202020204" pitchFamily="34" charset="0"/>
                <a:cs typeface="Arial" panose="020B0604020202020204" pitchFamily="34" charset="0"/>
              </a:rPr>
              <a:t> did not experience any significant rise in their blood pressure levels.</a:t>
            </a:r>
          </a:p>
          <a:p>
            <a:pPr marL="342900" indent="-342900" algn="l">
              <a:buClr>
                <a:schemeClr val="tx1"/>
              </a:buClr>
              <a:buFont typeface="Wingdings" panose="05000000000000000000" pitchFamily="2" charset="2"/>
              <a:buChar char="Ø"/>
            </a:pPr>
            <a:r>
              <a:rPr lang="en-US" sz="1900" dirty="0">
                <a:solidFill>
                  <a:schemeClr val="tx1">
                    <a:lumMod val="85000"/>
                    <a:lumOff val="15000"/>
                  </a:schemeClr>
                </a:solidFill>
                <a:latin typeface="Arial" panose="020B0604020202020204" pitchFamily="34" charset="0"/>
                <a:cs typeface="Arial" panose="020B0604020202020204" pitchFamily="34" charset="0"/>
              </a:rPr>
              <a:t>The low percentage suggests that occasional fast food consumption may not have an immediate impact on blood pressure, but long-term consumption could be a risk factor.</a:t>
            </a:r>
          </a:p>
          <a:p>
            <a:endParaRPr lang="en-US" dirty="0"/>
          </a:p>
        </p:txBody>
      </p:sp>
      <p:pic>
        <p:nvPicPr>
          <p:cNvPr id="7" name="Picture 6">
            <a:extLst>
              <a:ext uri="{FF2B5EF4-FFF2-40B4-BE49-F238E27FC236}">
                <a16:creationId xmlns:a16="http://schemas.microsoft.com/office/drawing/2014/main" id="{00A410F1-40B2-82B3-43CC-45DD3B2960AE}"/>
              </a:ext>
            </a:extLst>
          </p:cNvPr>
          <p:cNvPicPr>
            <a:picLocks noChangeAspect="1"/>
          </p:cNvPicPr>
          <p:nvPr/>
        </p:nvPicPr>
        <p:blipFill>
          <a:blip r:embed="rId2"/>
          <a:stretch>
            <a:fillRect/>
          </a:stretch>
        </p:blipFill>
        <p:spPr>
          <a:xfrm>
            <a:off x="6356450" y="765761"/>
            <a:ext cx="5572903" cy="4715533"/>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35415EDF-C20E-3537-86C3-5A480CDC7866}"/>
              </a:ext>
            </a:extLst>
          </p:cNvPr>
          <p:cNvSpPr txBox="1"/>
          <p:nvPr/>
        </p:nvSpPr>
        <p:spPr>
          <a:xfrm>
            <a:off x="565357" y="449855"/>
            <a:ext cx="500974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tx1"/>
                </a:solidFill>
                <a:latin typeface="Goudy Old Style" panose="02020502050305020303" pitchFamily="18" charset="0"/>
              </a:rPr>
              <a:t>Fast Food Consumption and Increased Blood Pressure</a:t>
            </a:r>
          </a:p>
        </p:txBody>
      </p:sp>
    </p:spTree>
    <p:extLst>
      <p:ext uri="{BB962C8B-B14F-4D97-AF65-F5344CB8AC3E}">
        <p14:creationId xmlns:p14="http://schemas.microsoft.com/office/powerpoint/2010/main" val="2672540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FA9E14E-D0DA-5E57-ED2D-719980A956B8}"/>
              </a:ext>
            </a:extLst>
          </p:cNvPr>
          <p:cNvSpPr>
            <a:spLocks noGrp="1"/>
          </p:cNvSpPr>
          <p:nvPr>
            <p:ph type="body" sz="half" idx="2"/>
          </p:nvPr>
        </p:nvSpPr>
        <p:spPr>
          <a:xfrm>
            <a:off x="279900" y="601568"/>
            <a:ext cx="5193274" cy="5422941"/>
          </a:xfrm>
        </p:spPr>
        <p:txBody>
          <a:bodyPr>
            <a:normAutofit/>
          </a:bodyPr>
          <a:lstStyle/>
          <a:p>
            <a:endParaRPr lang="en-US" sz="2600" b="1" dirty="0">
              <a:solidFill>
                <a:srgbClr val="C00000"/>
              </a:solidFill>
              <a:highlight>
                <a:srgbClr val="C0C0C0"/>
              </a:highlight>
            </a:endParaRPr>
          </a:p>
          <a:p>
            <a:endParaRPr lang="en-US" sz="2600" b="1" dirty="0">
              <a:solidFill>
                <a:srgbClr val="C00000"/>
              </a:solidFill>
              <a:highlight>
                <a:srgbClr val="C0C0C0"/>
              </a:highlight>
            </a:endParaRPr>
          </a:p>
          <a:p>
            <a:pPr algn="l"/>
            <a:r>
              <a:rPr lang="en-US" sz="2000" b="1" dirty="0">
                <a:solidFill>
                  <a:schemeClr val="accent3">
                    <a:lumMod val="50000"/>
                  </a:schemeClr>
                </a:solidFill>
                <a:highlight>
                  <a:srgbClr val="C0C0C0"/>
                </a:highlight>
              </a:rPr>
              <a:t>Key Findings:</a:t>
            </a:r>
            <a:endParaRPr lang="en-US" sz="2000" b="1" dirty="0">
              <a:solidFill>
                <a:srgbClr val="C00000"/>
              </a:solidFill>
            </a:endParaRPr>
          </a:p>
          <a:p>
            <a:pPr marL="285750" indent="-285750" algn="l">
              <a:buClr>
                <a:schemeClr val="tx1"/>
              </a:buClr>
              <a:buFont typeface="Wingdings" panose="05000000000000000000" pitchFamily="2" charset="2"/>
              <a:buChar char="Ø"/>
            </a:pPr>
            <a:r>
              <a:rPr lang="en-US" sz="1800" b="1" dirty="0">
                <a:solidFill>
                  <a:schemeClr val="tx1">
                    <a:lumMod val="85000"/>
                    <a:lumOff val="15000"/>
                  </a:schemeClr>
                </a:solidFill>
                <a:latin typeface="Arial" panose="020B0604020202020204" pitchFamily="34" charset="0"/>
                <a:cs typeface="Arial" panose="020B0604020202020204" pitchFamily="34" charset="0"/>
              </a:rPr>
              <a:t>23.5% (96 people)</a:t>
            </a:r>
            <a:r>
              <a:rPr lang="en-US" sz="1800" dirty="0">
                <a:solidFill>
                  <a:schemeClr val="tx1">
                    <a:lumMod val="85000"/>
                    <a:lumOff val="15000"/>
                  </a:schemeClr>
                </a:solidFill>
                <a:latin typeface="Arial" panose="020B0604020202020204" pitchFamily="34" charset="0"/>
                <a:cs typeface="Arial" panose="020B0604020202020204" pitchFamily="34" charset="0"/>
              </a:rPr>
              <a:t> reported digestive problems, while </a:t>
            </a:r>
            <a:r>
              <a:rPr lang="en-US" sz="1800" b="1" dirty="0">
                <a:solidFill>
                  <a:schemeClr val="tx1">
                    <a:lumMod val="85000"/>
                    <a:lumOff val="15000"/>
                  </a:schemeClr>
                </a:solidFill>
                <a:latin typeface="Arial" panose="020B0604020202020204" pitchFamily="34" charset="0"/>
                <a:cs typeface="Arial" panose="020B0604020202020204" pitchFamily="34" charset="0"/>
              </a:rPr>
              <a:t>76.5% (312 people)</a:t>
            </a:r>
            <a:r>
              <a:rPr lang="en-US" sz="1800" dirty="0">
                <a:solidFill>
                  <a:schemeClr val="tx1">
                    <a:lumMod val="85000"/>
                    <a:lumOff val="15000"/>
                  </a:schemeClr>
                </a:solidFill>
                <a:latin typeface="Arial" panose="020B0604020202020204" pitchFamily="34" charset="0"/>
                <a:cs typeface="Arial" panose="020B0604020202020204" pitchFamily="34" charset="0"/>
              </a:rPr>
              <a:t> did not experience any discomfort.</a:t>
            </a:r>
          </a:p>
          <a:p>
            <a:pPr marL="285750" indent="-285750" algn="l">
              <a:buClr>
                <a:schemeClr val="tx1"/>
              </a:buClr>
              <a:buFont typeface="Wingdings" panose="05000000000000000000" pitchFamily="2" charset="2"/>
              <a:buChar char="Ø"/>
            </a:pPr>
            <a:r>
              <a:rPr lang="en-US" sz="1800" dirty="0">
                <a:solidFill>
                  <a:schemeClr val="tx1">
                    <a:lumMod val="85000"/>
                    <a:lumOff val="15000"/>
                  </a:schemeClr>
                </a:solidFill>
                <a:latin typeface="Arial" panose="020B0604020202020204" pitchFamily="34" charset="0"/>
                <a:cs typeface="Arial" panose="020B0604020202020204" pitchFamily="34" charset="0"/>
              </a:rPr>
              <a:t>This suggests that nearly </a:t>
            </a:r>
            <a:r>
              <a:rPr lang="en-US" sz="1800" b="1" dirty="0">
                <a:solidFill>
                  <a:schemeClr val="tx1">
                    <a:lumMod val="85000"/>
                    <a:lumOff val="15000"/>
                  </a:schemeClr>
                </a:solidFill>
                <a:latin typeface="Arial" panose="020B0604020202020204" pitchFamily="34" charset="0"/>
                <a:cs typeface="Arial" panose="020B0604020202020204" pitchFamily="34" charset="0"/>
              </a:rPr>
              <a:t>one in four people</a:t>
            </a:r>
            <a:r>
              <a:rPr lang="en-US" sz="1800" dirty="0">
                <a:solidFill>
                  <a:schemeClr val="tx1">
                    <a:lumMod val="85000"/>
                    <a:lumOff val="15000"/>
                  </a:schemeClr>
                </a:solidFill>
                <a:latin typeface="Arial" panose="020B0604020202020204" pitchFamily="34" charset="0"/>
                <a:cs typeface="Arial" panose="020B0604020202020204" pitchFamily="34" charset="0"/>
              </a:rPr>
              <a:t> suffer from digestive issues, possibly due to processed ingredients, high fat content, and low fiber in fast food.</a:t>
            </a:r>
          </a:p>
          <a:p>
            <a:endParaRPr lang="en-US" dirty="0"/>
          </a:p>
        </p:txBody>
      </p:sp>
      <p:pic>
        <p:nvPicPr>
          <p:cNvPr id="7" name="Picture 6">
            <a:extLst>
              <a:ext uri="{FF2B5EF4-FFF2-40B4-BE49-F238E27FC236}">
                <a16:creationId xmlns:a16="http://schemas.microsoft.com/office/drawing/2014/main" id="{D7493658-DA33-1EFA-6853-750767C876E8}"/>
              </a:ext>
            </a:extLst>
          </p:cNvPr>
          <p:cNvPicPr>
            <a:picLocks noChangeAspect="1"/>
          </p:cNvPicPr>
          <p:nvPr/>
        </p:nvPicPr>
        <p:blipFill>
          <a:blip r:embed="rId2"/>
          <a:stretch>
            <a:fillRect/>
          </a:stretch>
        </p:blipFill>
        <p:spPr>
          <a:xfrm>
            <a:off x="6364786" y="729573"/>
            <a:ext cx="5641876" cy="467496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6EB70D-A460-E8BD-7C0F-33E22BB23F78}"/>
              </a:ext>
            </a:extLst>
          </p:cNvPr>
          <p:cNvSpPr txBox="1"/>
          <p:nvPr/>
        </p:nvSpPr>
        <p:spPr>
          <a:xfrm>
            <a:off x="578480" y="512199"/>
            <a:ext cx="500974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tx1"/>
                </a:solidFill>
                <a:latin typeface="Goudy Old Style" panose="02020502050305020303" pitchFamily="18" charset="0"/>
              </a:rPr>
              <a:t>Fast Food Consumption and Digestive Issues</a:t>
            </a:r>
          </a:p>
        </p:txBody>
      </p:sp>
    </p:spTree>
    <p:extLst>
      <p:ext uri="{BB962C8B-B14F-4D97-AF65-F5344CB8AC3E}">
        <p14:creationId xmlns:p14="http://schemas.microsoft.com/office/powerpoint/2010/main" val="3699534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8F5686-4BC9-E32C-CBE6-F1D42FBD5952}"/>
              </a:ext>
            </a:extLst>
          </p:cNvPr>
          <p:cNvSpPr>
            <a:spLocks noGrp="1"/>
          </p:cNvSpPr>
          <p:nvPr>
            <p:ph type="body" sz="half" idx="2"/>
          </p:nvPr>
        </p:nvSpPr>
        <p:spPr>
          <a:xfrm>
            <a:off x="486383" y="282102"/>
            <a:ext cx="5048655" cy="5461853"/>
          </a:xfrm>
        </p:spPr>
        <p:txBody>
          <a:bodyPr>
            <a:normAutofit/>
          </a:bodyPr>
          <a:lstStyle/>
          <a:p>
            <a:endParaRPr lang="en-US" sz="2400" b="1" dirty="0">
              <a:solidFill>
                <a:srgbClr val="C00000"/>
              </a:solidFill>
              <a:effectLst>
                <a:outerShdw blurRad="38100" dist="38100" dir="2700000" algn="tl">
                  <a:srgbClr val="000000">
                    <a:alpha val="43137"/>
                  </a:srgbClr>
                </a:outerShdw>
              </a:effectLst>
            </a:endParaRPr>
          </a:p>
          <a:p>
            <a:endParaRPr lang="en-US" sz="2400" b="1" dirty="0">
              <a:solidFill>
                <a:srgbClr val="C00000"/>
              </a:solidFill>
              <a:effectLst>
                <a:outerShdw blurRad="38100" dist="38100" dir="2700000" algn="tl">
                  <a:srgbClr val="000000">
                    <a:alpha val="43137"/>
                  </a:srgbClr>
                </a:outerShdw>
              </a:effectLst>
            </a:endParaRPr>
          </a:p>
          <a:p>
            <a:endParaRPr lang="en-US" sz="2400" b="1" dirty="0">
              <a:solidFill>
                <a:srgbClr val="C00000"/>
              </a:solidFill>
              <a:effectLst>
                <a:outerShdw blurRad="38100" dist="38100" dir="2700000" algn="tl">
                  <a:srgbClr val="000000">
                    <a:alpha val="43137"/>
                  </a:srgbClr>
                </a:outerShdw>
              </a:effectLst>
            </a:endParaRPr>
          </a:p>
          <a:p>
            <a:pPr algn="l"/>
            <a:r>
              <a:rPr lang="en-US" sz="2000" b="1" dirty="0">
                <a:solidFill>
                  <a:schemeClr val="accent3">
                    <a:lumMod val="50000"/>
                  </a:schemeClr>
                </a:solidFill>
                <a:highlight>
                  <a:srgbClr val="C0C0C0"/>
                </a:highlight>
              </a:rPr>
              <a:t>Key Findings:</a:t>
            </a:r>
            <a:endParaRPr lang="en-US" sz="2400" b="1" dirty="0">
              <a:solidFill>
                <a:srgbClr val="C00000"/>
              </a:solidFill>
              <a:effectLst>
                <a:outerShdw blurRad="38100" dist="38100" dir="2700000" algn="tl">
                  <a:srgbClr val="000000">
                    <a:alpha val="43137"/>
                  </a:srgbClr>
                </a:outerShdw>
              </a:effectLst>
            </a:endParaRPr>
          </a:p>
          <a:p>
            <a:pPr marL="285750" indent="-285750" algn="l">
              <a:buClr>
                <a:schemeClr val="tx1"/>
              </a:buClr>
              <a:buFont typeface="Wingdings" panose="05000000000000000000" pitchFamily="2" charset="2"/>
              <a:buChar char="Ø"/>
            </a:pPr>
            <a:r>
              <a:rPr lang="en-US" sz="1800" b="1" dirty="0">
                <a:solidFill>
                  <a:schemeClr val="tx1"/>
                </a:solidFill>
                <a:latin typeface="Arial" panose="020B0604020202020204" pitchFamily="34" charset="0"/>
                <a:cs typeface="Arial" panose="020B0604020202020204" pitchFamily="34" charset="0"/>
              </a:rPr>
              <a:t>51.0% (208 people)</a:t>
            </a:r>
            <a:r>
              <a:rPr lang="en-US" sz="1800" dirty="0">
                <a:solidFill>
                  <a:schemeClr val="tx1"/>
                </a:solidFill>
                <a:latin typeface="Arial" panose="020B0604020202020204" pitchFamily="34" charset="0"/>
                <a:cs typeface="Arial" panose="020B0604020202020204" pitchFamily="34" charset="0"/>
              </a:rPr>
              <a:t> reported no noticeable changes in their health, while </a:t>
            </a:r>
            <a:r>
              <a:rPr lang="en-US" sz="1800" b="1" dirty="0">
                <a:solidFill>
                  <a:schemeClr val="tx1"/>
                </a:solidFill>
                <a:latin typeface="Arial" panose="020B0604020202020204" pitchFamily="34" charset="0"/>
                <a:cs typeface="Arial" panose="020B0604020202020204" pitchFamily="34" charset="0"/>
              </a:rPr>
              <a:t>49.0% (200 people)</a:t>
            </a:r>
            <a:r>
              <a:rPr lang="en-US" sz="1800" dirty="0">
                <a:solidFill>
                  <a:schemeClr val="tx1"/>
                </a:solidFill>
                <a:latin typeface="Arial" panose="020B0604020202020204" pitchFamily="34" charset="0"/>
                <a:cs typeface="Arial" panose="020B0604020202020204" pitchFamily="34" charset="0"/>
              </a:rPr>
              <a:t> experienced some form of effect (such as weight gain, digestive issues, or increased cholesterol).</a:t>
            </a: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This shows that reactions to fast food consumption vary significantly from person to person, likely depending on metabolism, lifestyle, and frequency of consumption</a:t>
            </a:r>
            <a:r>
              <a:rPr lang="en-US" dirty="0">
                <a:solidFill>
                  <a:schemeClr val="tx1"/>
                </a:solidFill>
                <a:latin typeface="Arial" panose="020B0604020202020204" pitchFamily="34" charset="0"/>
                <a:cs typeface="Arial" panose="020B0604020202020204" pitchFamily="34" charset="0"/>
              </a:rPr>
              <a:t>.</a:t>
            </a:r>
          </a:p>
          <a:p>
            <a:endParaRPr lang="en-US" dirty="0"/>
          </a:p>
        </p:txBody>
      </p:sp>
      <p:pic>
        <p:nvPicPr>
          <p:cNvPr id="7" name="Picture 6">
            <a:extLst>
              <a:ext uri="{FF2B5EF4-FFF2-40B4-BE49-F238E27FC236}">
                <a16:creationId xmlns:a16="http://schemas.microsoft.com/office/drawing/2014/main" id="{3B4147C6-BAEF-11A7-9DB1-157B9EF3B848}"/>
              </a:ext>
            </a:extLst>
          </p:cNvPr>
          <p:cNvPicPr>
            <a:picLocks noChangeAspect="1"/>
          </p:cNvPicPr>
          <p:nvPr/>
        </p:nvPicPr>
        <p:blipFill>
          <a:blip r:embed="rId2"/>
          <a:stretch>
            <a:fillRect/>
          </a:stretch>
        </p:blipFill>
        <p:spPr>
          <a:xfrm>
            <a:off x="6483138" y="804672"/>
            <a:ext cx="5501339" cy="475363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05CC9420-BA6D-89C3-9B6D-20AAEFF22D80}"/>
              </a:ext>
            </a:extLst>
          </p:cNvPr>
          <p:cNvSpPr txBox="1"/>
          <p:nvPr/>
        </p:nvSpPr>
        <p:spPr>
          <a:xfrm>
            <a:off x="699119" y="532981"/>
            <a:ext cx="500974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tx1"/>
                </a:solidFill>
                <a:latin typeface="Goudy Old Style" panose="02020502050305020303" pitchFamily="18" charset="0"/>
              </a:rPr>
              <a:t>Fast Food Consumption and No Noticeable Health Changes</a:t>
            </a:r>
          </a:p>
        </p:txBody>
      </p:sp>
    </p:spTree>
    <p:extLst>
      <p:ext uri="{BB962C8B-B14F-4D97-AF65-F5344CB8AC3E}">
        <p14:creationId xmlns:p14="http://schemas.microsoft.com/office/powerpoint/2010/main" val="53495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6FE101-1967-9D9D-C13B-2BAC3D045A65}"/>
              </a:ext>
            </a:extLst>
          </p:cNvPr>
          <p:cNvSpPr>
            <a:spLocks noGrp="1"/>
          </p:cNvSpPr>
          <p:nvPr>
            <p:ph type="ctrTitle"/>
          </p:nvPr>
        </p:nvSpPr>
        <p:spPr>
          <a:xfrm>
            <a:off x="837937" y="2467003"/>
            <a:ext cx="10777031" cy="961997"/>
          </a:xfrm>
        </p:spPr>
        <p:txBody>
          <a:bodyPr>
            <a:noAutofit/>
          </a:bodyPr>
          <a:lstStyle/>
          <a:p>
            <a:r>
              <a:rPr lang="en-US" sz="2000" b="1" dirty="0">
                <a:solidFill>
                  <a:schemeClr val="bg1">
                    <a:lumMod val="95000"/>
                    <a:lumOff val="5000"/>
                  </a:schemeClr>
                </a:solidFill>
                <a:latin typeface="Goudy Old Style" panose="02020502050305020303" pitchFamily="18" charset="0"/>
              </a:rPr>
              <a:t>To compare the trends of Fast Food consumption</a:t>
            </a:r>
            <a:r>
              <a:rPr lang="en-US" sz="2000" b="1" dirty="0">
                <a:solidFill>
                  <a:schemeClr val="bg1">
                    <a:lumMod val="95000"/>
                    <a:lumOff val="5000"/>
                  </a:schemeClr>
                </a:solidFill>
                <a:latin typeface="Arial" panose="020B0604020202020204" pitchFamily="34" charset="0"/>
                <a:cs typeface="Arial" panose="020B0604020202020204" pitchFamily="34" charset="0"/>
              </a:rPr>
              <a:t> </a:t>
            </a:r>
            <a:r>
              <a:rPr lang="en-US" sz="2000" b="1" dirty="0" err="1">
                <a:solidFill>
                  <a:schemeClr val="bg1">
                    <a:lumMod val="95000"/>
                    <a:lumOff val="5000"/>
                  </a:schemeClr>
                </a:solidFill>
                <a:latin typeface="Goudy Old Style" panose="02020502050305020303" pitchFamily="18" charset="0"/>
                <a:cs typeface="Arial" panose="020B0604020202020204" pitchFamily="34" charset="0"/>
              </a:rPr>
              <a:t>accross</a:t>
            </a:r>
            <a:r>
              <a:rPr lang="en-US" sz="2000" b="1" dirty="0">
                <a:solidFill>
                  <a:schemeClr val="bg1">
                    <a:lumMod val="95000"/>
                    <a:lumOff val="5000"/>
                  </a:schemeClr>
                </a:solidFill>
                <a:latin typeface="Goudy Old Style" panose="02020502050305020303" pitchFamily="18" charset="0"/>
                <a:cs typeface="Arial" panose="020B0604020202020204" pitchFamily="34" charset="0"/>
              </a:rPr>
              <a:t> different demographic variables</a:t>
            </a:r>
            <a:endParaRPr lang="en-US" sz="2000" b="1" dirty="0">
              <a:latin typeface="Goudy Old Style" panose="02020502050305020303" pitchFamily="18" charset="0"/>
            </a:endParaRPr>
          </a:p>
        </p:txBody>
      </p:sp>
      <p:sp>
        <p:nvSpPr>
          <p:cNvPr id="2" name="TextBox 1">
            <a:extLst>
              <a:ext uri="{FF2B5EF4-FFF2-40B4-BE49-F238E27FC236}">
                <a16:creationId xmlns:a16="http://schemas.microsoft.com/office/drawing/2014/main" id="{8311B4C2-477E-C4AD-C599-96B3EF8F3F49}"/>
              </a:ext>
            </a:extLst>
          </p:cNvPr>
          <p:cNvSpPr txBox="1"/>
          <p:nvPr/>
        </p:nvSpPr>
        <p:spPr>
          <a:xfrm>
            <a:off x="2015613" y="3716594"/>
            <a:ext cx="8632722" cy="984885"/>
          </a:xfrm>
          <a:prstGeom prst="rect">
            <a:avLst/>
          </a:prstGeom>
          <a:noFill/>
        </p:spPr>
        <p:txBody>
          <a:bodyPr wrap="square" rtlCol="0">
            <a:spAutoFit/>
          </a:bodyPr>
          <a:lstStyle/>
          <a:p>
            <a:pPr marL="285750" indent="-285750">
              <a:buFont typeface="Wingdings" panose="05000000000000000000" pitchFamily="2" charset="2"/>
              <a:buChar char="q"/>
            </a:pPr>
            <a:r>
              <a:rPr lang="en-IN"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Cross-tabulation with standardized residuals </a:t>
            </a:r>
          </a:p>
          <a:p>
            <a:r>
              <a:rPr lang="en-IN" sz="2000" b="1" kern="1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IN" sz="2000" b="1" kern="100" dirty="0">
                <a:latin typeface="Calibri" panose="020F0502020204030204" pitchFamily="34" charset="0"/>
                <a:ea typeface="Calibri" panose="020F0502020204030204" pitchFamily="34" charset="0"/>
                <a:cs typeface="Times New Roman" panose="02020603050405020304" pitchFamily="18" charset="0"/>
              </a:rPr>
              <a:t>(</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to identify which specific demographic groups deviate from expected patterns)</a:t>
            </a:r>
          </a:p>
          <a:p>
            <a:endParaRPr lang="en-IN" dirty="0"/>
          </a:p>
        </p:txBody>
      </p:sp>
    </p:spTree>
    <p:extLst>
      <p:ext uri="{BB962C8B-B14F-4D97-AF65-F5344CB8AC3E}">
        <p14:creationId xmlns:p14="http://schemas.microsoft.com/office/powerpoint/2010/main" val="3506812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E27D3C-0C98-CE7A-4424-1114878A2832}"/>
              </a:ext>
            </a:extLst>
          </p:cNvPr>
          <p:cNvSpPr>
            <a:spLocks noGrp="1"/>
          </p:cNvSpPr>
          <p:nvPr>
            <p:ph type="body" sz="half" idx="2"/>
          </p:nvPr>
        </p:nvSpPr>
        <p:spPr>
          <a:xfrm>
            <a:off x="476655" y="233464"/>
            <a:ext cx="5379396" cy="4201377"/>
          </a:xfrm>
        </p:spPr>
        <p:txBody>
          <a:bodyPr>
            <a:normAutofit fontScale="25000" lnSpcReduction="20000"/>
          </a:bodyPr>
          <a:lstStyle/>
          <a:p>
            <a:endParaRPr lang="en-US" sz="7200" b="1" dirty="0">
              <a:solidFill>
                <a:srgbClr val="C00000"/>
              </a:solidFill>
              <a:effectLst>
                <a:outerShdw blurRad="38100" dist="38100" dir="2700000" algn="tl">
                  <a:srgbClr val="000000">
                    <a:alpha val="43137"/>
                  </a:srgbClr>
                </a:outerShdw>
              </a:effectLst>
              <a:highlight>
                <a:srgbClr val="C0C0C0"/>
              </a:highlight>
            </a:endParaRPr>
          </a:p>
          <a:p>
            <a:endParaRPr lang="en-US" sz="7200" b="1" dirty="0">
              <a:solidFill>
                <a:srgbClr val="C00000"/>
              </a:solidFill>
              <a:effectLst>
                <a:outerShdw blurRad="38100" dist="38100" dir="2700000" algn="tl">
                  <a:srgbClr val="000000">
                    <a:alpha val="43137"/>
                  </a:srgbClr>
                </a:outerShdw>
              </a:effectLst>
              <a:highlight>
                <a:srgbClr val="C0C0C0"/>
              </a:highlight>
            </a:endParaRPr>
          </a:p>
          <a:p>
            <a:endParaRPr lang="en-US" sz="7200" b="1" dirty="0">
              <a:solidFill>
                <a:srgbClr val="C00000"/>
              </a:solidFill>
              <a:effectLst>
                <a:outerShdw blurRad="38100" dist="38100" dir="2700000" algn="tl">
                  <a:srgbClr val="000000">
                    <a:alpha val="43137"/>
                  </a:srgbClr>
                </a:outerShdw>
              </a:effectLst>
              <a:highlight>
                <a:srgbClr val="C0C0C0"/>
              </a:highlight>
            </a:endParaRPr>
          </a:p>
          <a:p>
            <a:endParaRPr lang="en-US" sz="7200" b="1" dirty="0">
              <a:solidFill>
                <a:srgbClr val="C00000"/>
              </a:solidFill>
              <a:effectLst>
                <a:outerShdw blurRad="38100" dist="38100" dir="2700000" algn="tl">
                  <a:srgbClr val="000000">
                    <a:alpha val="43137"/>
                  </a:srgbClr>
                </a:outerShdw>
              </a:effectLst>
              <a:highlight>
                <a:srgbClr val="C0C0C0"/>
              </a:highlight>
            </a:endParaRPr>
          </a:p>
          <a:p>
            <a:endParaRPr lang="en-US" sz="7200" b="1" dirty="0">
              <a:solidFill>
                <a:srgbClr val="C00000"/>
              </a:solidFill>
              <a:effectLst>
                <a:outerShdw blurRad="38100" dist="38100" dir="2700000" algn="tl">
                  <a:srgbClr val="000000">
                    <a:alpha val="43137"/>
                  </a:srgbClr>
                </a:outerShdw>
              </a:effectLst>
            </a:endParaRPr>
          </a:p>
          <a:p>
            <a:pPr algn="l"/>
            <a:r>
              <a:rPr lang="en-US" sz="8000" b="1" dirty="0">
                <a:solidFill>
                  <a:schemeClr val="accent3">
                    <a:lumMod val="50000"/>
                  </a:schemeClr>
                </a:solidFill>
                <a:highlight>
                  <a:srgbClr val="C0C0C0"/>
                </a:highlight>
              </a:rPr>
              <a:t>Key Findings:</a:t>
            </a:r>
            <a:endParaRPr lang="en-US" sz="7200" b="1" dirty="0">
              <a:solidFill>
                <a:srgbClr val="C00000"/>
              </a:solidFill>
              <a:effectLst>
                <a:outerShdw blurRad="38100" dist="38100" dir="2700000" algn="tl">
                  <a:srgbClr val="000000">
                    <a:alpha val="43137"/>
                  </a:srgbClr>
                </a:outerShdw>
              </a:effectLst>
            </a:endParaRPr>
          </a:p>
          <a:p>
            <a:pPr marL="342900" indent="-342900" algn="l">
              <a:buClr>
                <a:schemeClr val="tx1"/>
              </a:buClr>
              <a:buFont typeface="Wingdings" panose="05000000000000000000" pitchFamily="2" charset="2"/>
              <a:buChar char="Ø"/>
            </a:pPr>
            <a:r>
              <a:rPr lang="en-US" sz="7200" b="1" dirty="0">
                <a:solidFill>
                  <a:schemeClr val="tx1">
                    <a:lumMod val="75000"/>
                    <a:lumOff val="25000"/>
                  </a:schemeClr>
                </a:solidFill>
                <a:latin typeface="Arial" panose="020B0604020202020204" pitchFamily="34" charset="0"/>
                <a:cs typeface="Arial" panose="020B0604020202020204" pitchFamily="34" charset="0"/>
              </a:rPr>
              <a:t>65.2% (266 people)</a:t>
            </a:r>
            <a:r>
              <a:rPr lang="en-US" sz="7200" dirty="0">
                <a:solidFill>
                  <a:schemeClr val="tx1">
                    <a:lumMod val="75000"/>
                    <a:lumOff val="25000"/>
                  </a:schemeClr>
                </a:solidFill>
                <a:latin typeface="Arial" panose="020B0604020202020204" pitchFamily="34" charset="0"/>
                <a:cs typeface="Arial" panose="020B0604020202020204" pitchFamily="34" charset="0"/>
              </a:rPr>
              <a:t> never experienced foodborne illnesses after consuming fast food.</a:t>
            </a:r>
          </a:p>
          <a:p>
            <a:pPr marL="342900" indent="-342900" algn="l">
              <a:buClr>
                <a:schemeClr val="tx1"/>
              </a:buClr>
              <a:buFont typeface="Wingdings" panose="05000000000000000000" pitchFamily="2" charset="2"/>
              <a:buChar char="Ø"/>
            </a:pPr>
            <a:r>
              <a:rPr lang="en-US" sz="7200" b="1" dirty="0">
                <a:solidFill>
                  <a:schemeClr val="tx1">
                    <a:lumMod val="75000"/>
                    <a:lumOff val="25000"/>
                  </a:schemeClr>
                </a:solidFill>
                <a:latin typeface="Arial" panose="020B0604020202020204" pitchFamily="34" charset="0"/>
                <a:cs typeface="Arial" panose="020B0604020202020204" pitchFamily="34" charset="0"/>
              </a:rPr>
              <a:t>19.1% (78 people)</a:t>
            </a:r>
            <a:r>
              <a:rPr lang="en-US" sz="7200" dirty="0">
                <a:solidFill>
                  <a:schemeClr val="tx1">
                    <a:lumMod val="75000"/>
                    <a:lumOff val="25000"/>
                  </a:schemeClr>
                </a:solidFill>
                <a:latin typeface="Arial" panose="020B0604020202020204" pitchFamily="34" charset="0"/>
                <a:cs typeface="Arial" panose="020B0604020202020204" pitchFamily="34" charset="0"/>
              </a:rPr>
              <a:t> reported occasional illness, while </a:t>
            </a:r>
            <a:r>
              <a:rPr lang="en-US" sz="7200" b="1" dirty="0">
                <a:solidFill>
                  <a:schemeClr val="tx1">
                    <a:lumMod val="75000"/>
                    <a:lumOff val="25000"/>
                  </a:schemeClr>
                </a:solidFill>
                <a:latin typeface="Arial" panose="020B0604020202020204" pitchFamily="34" charset="0"/>
                <a:cs typeface="Arial" panose="020B0604020202020204" pitchFamily="34" charset="0"/>
              </a:rPr>
              <a:t>15.7% (64 people)</a:t>
            </a:r>
            <a:r>
              <a:rPr lang="en-US" sz="7200" dirty="0">
                <a:solidFill>
                  <a:schemeClr val="tx1">
                    <a:lumMod val="75000"/>
                    <a:lumOff val="25000"/>
                  </a:schemeClr>
                </a:solidFill>
                <a:latin typeface="Arial" panose="020B0604020202020204" pitchFamily="34" charset="0"/>
                <a:cs typeface="Arial" panose="020B0604020202020204" pitchFamily="34" charset="0"/>
              </a:rPr>
              <a:t> frequently suffered from foodborne illnesses.</a:t>
            </a:r>
          </a:p>
          <a:p>
            <a:pPr marL="342900" indent="-342900" algn="l">
              <a:buClr>
                <a:schemeClr val="tx1"/>
              </a:buClr>
              <a:buFont typeface="Wingdings" panose="05000000000000000000" pitchFamily="2" charset="2"/>
              <a:buChar char="Ø"/>
            </a:pPr>
            <a:r>
              <a:rPr lang="en-US" sz="7200" dirty="0">
                <a:solidFill>
                  <a:schemeClr val="tx1">
                    <a:lumMod val="75000"/>
                    <a:lumOff val="25000"/>
                  </a:schemeClr>
                </a:solidFill>
                <a:latin typeface="Arial" panose="020B0604020202020204" pitchFamily="34" charset="0"/>
                <a:cs typeface="Arial" panose="020B0604020202020204" pitchFamily="34" charset="0"/>
              </a:rPr>
              <a:t>This suggests that while food safety standards are generally maintained, around </a:t>
            </a:r>
            <a:r>
              <a:rPr lang="en-US" sz="7200" b="1" dirty="0">
                <a:solidFill>
                  <a:schemeClr val="tx1">
                    <a:lumMod val="75000"/>
                    <a:lumOff val="25000"/>
                  </a:schemeClr>
                </a:solidFill>
                <a:latin typeface="Arial" panose="020B0604020202020204" pitchFamily="34" charset="0"/>
                <a:cs typeface="Arial" panose="020B0604020202020204" pitchFamily="34" charset="0"/>
              </a:rPr>
              <a:t>35% of respondents have experienced illness</a:t>
            </a:r>
            <a:r>
              <a:rPr lang="en-US" sz="7200" dirty="0">
                <a:solidFill>
                  <a:schemeClr val="tx1">
                    <a:lumMod val="75000"/>
                    <a:lumOff val="25000"/>
                  </a:schemeClr>
                </a:solidFill>
                <a:latin typeface="Arial" panose="020B0604020202020204" pitchFamily="34" charset="0"/>
                <a:cs typeface="Arial" panose="020B0604020202020204" pitchFamily="34" charset="0"/>
              </a:rPr>
              <a:t>, which raises concerns about hygiene and food handling in fast food establishments.</a:t>
            </a:r>
          </a:p>
          <a:p>
            <a:endParaRPr lang="en-US" sz="2000" b="1" dirty="0">
              <a:solidFill>
                <a:schemeClr val="tx1">
                  <a:lumMod val="75000"/>
                  <a:lumOff val="25000"/>
                </a:schemeClr>
              </a:solidFill>
            </a:endParaRPr>
          </a:p>
        </p:txBody>
      </p:sp>
      <p:pic>
        <p:nvPicPr>
          <p:cNvPr id="5" name="Picture 4">
            <a:extLst>
              <a:ext uri="{FF2B5EF4-FFF2-40B4-BE49-F238E27FC236}">
                <a16:creationId xmlns:a16="http://schemas.microsoft.com/office/drawing/2014/main" id="{AD96FE5D-569C-0DB8-2F2D-314803D620BF}"/>
              </a:ext>
            </a:extLst>
          </p:cNvPr>
          <p:cNvPicPr>
            <a:picLocks noChangeAspect="1"/>
          </p:cNvPicPr>
          <p:nvPr/>
        </p:nvPicPr>
        <p:blipFill>
          <a:blip r:embed="rId2"/>
          <a:stretch>
            <a:fillRect/>
          </a:stretch>
        </p:blipFill>
        <p:spPr>
          <a:xfrm>
            <a:off x="6335951" y="315304"/>
            <a:ext cx="5572719" cy="31722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0D99918-D55D-F240-6765-41BB41869A77}"/>
              </a:ext>
            </a:extLst>
          </p:cNvPr>
          <p:cNvPicPr>
            <a:picLocks noChangeAspect="1"/>
          </p:cNvPicPr>
          <p:nvPr/>
        </p:nvPicPr>
        <p:blipFill>
          <a:blip r:embed="rId3"/>
          <a:stretch>
            <a:fillRect/>
          </a:stretch>
        </p:blipFill>
        <p:spPr>
          <a:xfrm>
            <a:off x="6335951" y="3412494"/>
            <a:ext cx="5572719" cy="154326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EDA8478-5C43-C719-6B27-DEBB95FA50D1}"/>
              </a:ext>
            </a:extLst>
          </p:cNvPr>
          <p:cNvSpPr txBox="1"/>
          <p:nvPr/>
        </p:nvSpPr>
        <p:spPr>
          <a:xfrm>
            <a:off x="7762672" y="3073940"/>
            <a:ext cx="2655651" cy="338554"/>
          </a:xfrm>
          <a:prstGeom prst="rect">
            <a:avLst/>
          </a:prstGeom>
          <a:noFill/>
        </p:spPr>
        <p:txBody>
          <a:bodyPr wrap="square" rtlCol="0">
            <a:spAutoFit/>
          </a:bodyPr>
          <a:lstStyle/>
          <a:p>
            <a:r>
              <a:rPr lang="en-US" sz="1600" b="1" dirty="0">
                <a:latin typeface="Corbel" panose="020B0503020204020204" pitchFamily="34" charset="0"/>
              </a:rPr>
              <a:t>Foodborne illnesses</a:t>
            </a:r>
          </a:p>
        </p:txBody>
      </p:sp>
      <p:sp>
        <p:nvSpPr>
          <p:cNvPr id="2" name="TextBox 1">
            <a:extLst>
              <a:ext uri="{FF2B5EF4-FFF2-40B4-BE49-F238E27FC236}">
                <a16:creationId xmlns:a16="http://schemas.microsoft.com/office/drawing/2014/main" id="{F6F9373B-6721-008C-C814-8FBA9E79F9EB}"/>
              </a:ext>
            </a:extLst>
          </p:cNvPr>
          <p:cNvSpPr txBox="1"/>
          <p:nvPr/>
        </p:nvSpPr>
        <p:spPr>
          <a:xfrm>
            <a:off x="661481" y="439463"/>
            <a:ext cx="500974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tx1"/>
                </a:solidFill>
                <a:latin typeface="Goudy Old Style" panose="02020502050305020303" pitchFamily="18" charset="0"/>
              </a:rPr>
              <a:t>Fast Food Consumption and Foodborne Illnesses</a:t>
            </a:r>
          </a:p>
        </p:txBody>
      </p:sp>
    </p:spTree>
    <p:extLst>
      <p:ext uri="{BB962C8B-B14F-4D97-AF65-F5344CB8AC3E}">
        <p14:creationId xmlns:p14="http://schemas.microsoft.com/office/powerpoint/2010/main" val="3277543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9306" y="1265562"/>
            <a:ext cx="8991600" cy="1411359"/>
          </a:xfrm>
        </p:spPr>
        <p:txBody>
          <a:bodyPr>
            <a:normAutofit/>
          </a:bodyPr>
          <a:lstStyle/>
          <a:p>
            <a:r>
              <a:rPr lang="en-IN" sz="3100" b="1" dirty="0">
                <a:latin typeface="Goudy Old Style" panose="02020502050305020303" pitchFamily="18" charset="0"/>
              </a:rPr>
              <a:t>Awareness and Health Impact Assessment(old age)</a:t>
            </a:r>
            <a:endParaRPr lang="en-US" sz="1800" dirty="0"/>
          </a:p>
        </p:txBody>
      </p:sp>
      <p:sp>
        <p:nvSpPr>
          <p:cNvPr id="3" name="Subtitle 2"/>
          <p:cNvSpPr>
            <a:spLocks noGrp="1"/>
          </p:cNvSpPr>
          <p:nvPr>
            <p:ph type="subTitle" idx="1"/>
          </p:nvPr>
        </p:nvSpPr>
        <p:spPr>
          <a:xfrm>
            <a:off x="2832845" y="3009846"/>
            <a:ext cx="6801612" cy="1837457"/>
          </a:xfrm>
        </p:spPr>
        <p:txBody>
          <a:bodyPr>
            <a:normAutofit/>
          </a:bodyPr>
          <a:lstStyle/>
          <a:p>
            <a:pPr lvl="0" algn="l">
              <a:buClrTx/>
            </a:pPr>
            <a:r>
              <a:rPr lang="en-IN" sz="1900" b="1" dirty="0">
                <a:solidFill>
                  <a:schemeClr val="bg1"/>
                </a:solidFill>
                <a:latin typeface="Arial" panose="020B0604020202020204" pitchFamily="34" charset="0"/>
                <a:cs typeface="Arial" panose="020B0604020202020204" pitchFamily="34" charset="0"/>
              </a:rPr>
              <a:t>1.Chi-square tests</a:t>
            </a:r>
            <a:r>
              <a:rPr lang="en-IN" sz="1900" dirty="0">
                <a:solidFill>
                  <a:schemeClr val="bg1"/>
                </a:solidFill>
                <a:latin typeface="Arial" panose="020B0604020202020204" pitchFamily="34" charset="0"/>
                <a:cs typeface="Arial" panose="020B0604020202020204" pitchFamily="34" charset="0"/>
              </a:rPr>
              <a:t> - To </a:t>
            </a:r>
            <a:r>
              <a:rPr lang="en-IN" sz="1900" dirty="0" err="1">
                <a:solidFill>
                  <a:schemeClr val="bg1"/>
                </a:solidFill>
                <a:latin typeface="Arial" panose="020B0604020202020204" pitchFamily="34" charset="0"/>
                <a:cs typeface="Arial" panose="020B0604020202020204" pitchFamily="34" charset="0"/>
              </a:rPr>
              <a:t>analyze</a:t>
            </a:r>
            <a:r>
              <a:rPr lang="en-IN" sz="1900" dirty="0">
                <a:solidFill>
                  <a:schemeClr val="bg1"/>
                </a:solidFill>
                <a:latin typeface="Arial" panose="020B0604020202020204" pitchFamily="34" charset="0"/>
                <a:cs typeface="Arial" panose="020B0604020202020204" pitchFamily="34" charset="0"/>
              </a:rPr>
              <a:t> associations between: </a:t>
            </a:r>
            <a:endParaRPr lang="en-US" sz="1900" dirty="0">
              <a:solidFill>
                <a:schemeClr val="bg1"/>
              </a:solidFill>
              <a:latin typeface="Arial" panose="020B0604020202020204" pitchFamily="34" charset="0"/>
              <a:cs typeface="Arial" panose="020B0604020202020204" pitchFamily="34" charset="0"/>
            </a:endParaRPr>
          </a:p>
          <a:p>
            <a:pPr marL="800100" lvl="1" indent="-342900" algn="l">
              <a:buClrTx/>
              <a:buFont typeface="Arial" panose="020B0604020202020204" pitchFamily="34" charset="0"/>
              <a:buChar char="•"/>
            </a:pPr>
            <a:r>
              <a:rPr lang="en-IN" sz="1900" dirty="0">
                <a:solidFill>
                  <a:schemeClr val="bg1"/>
                </a:solidFill>
                <a:latin typeface="Arial" panose="020B0604020202020204" pitchFamily="34" charset="0"/>
                <a:cs typeface="Arial" panose="020B0604020202020204" pitchFamily="34" charset="0"/>
              </a:rPr>
              <a:t>Health risk awareness and health status</a:t>
            </a:r>
            <a:endParaRPr lang="en-US" sz="1900" dirty="0">
              <a:solidFill>
                <a:schemeClr val="bg1"/>
              </a:solidFill>
              <a:latin typeface="Arial" panose="020B0604020202020204" pitchFamily="34" charset="0"/>
              <a:cs typeface="Arial" panose="020B0604020202020204" pitchFamily="34" charset="0"/>
            </a:endParaRPr>
          </a:p>
          <a:p>
            <a:pPr marL="800100" lvl="1" indent="-342900" algn="l">
              <a:buClrTx/>
              <a:buFont typeface="Arial" panose="020B0604020202020204" pitchFamily="34" charset="0"/>
              <a:buChar char="•"/>
            </a:pPr>
            <a:r>
              <a:rPr lang="en-IN" sz="1900" dirty="0">
                <a:solidFill>
                  <a:schemeClr val="bg1"/>
                </a:solidFill>
                <a:latin typeface="Arial" panose="020B0604020202020204" pitchFamily="34" charset="0"/>
                <a:cs typeface="Arial" panose="020B0604020202020204" pitchFamily="34" charset="0"/>
              </a:rPr>
              <a:t>Consumption frequency and specific health issues reported</a:t>
            </a:r>
            <a:r>
              <a:rPr lang="en-IN" dirty="0">
                <a:solidFill>
                  <a:schemeClr val="bg1"/>
                </a:solidFill>
              </a:rPr>
              <a:t> </a:t>
            </a:r>
            <a:endParaRPr lang="en-US" dirty="0">
              <a:solidFill>
                <a:schemeClr val="bg1"/>
              </a:solidFill>
            </a:endParaRPr>
          </a:p>
          <a:p>
            <a:endParaRPr lang="en-US" dirty="0"/>
          </a:p>
        </p:txBody>
      </p:sp>
    </p:spTree>
    <p:extLst>
      <p:ext uri="{BB962C8B-B14F-4D97-AF65-F5344CB8AC3E}">
        <p14:creationId xmlns:p14="http://schemas.microsoft.com/office/powerpoint/2010/main" val="1611833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119446" y="949569"/>
            <a:ext cx="6072553" cy="4572000"/>
          </a:xfrm>
          <a:prstGeom prst="rect">
            <a:avLst/>
          </a:prstGeom>
        </p:spPr>
      </p:pic>
      <p:sp>
        <p:nvSpPr>
          <p:cNvPr id="4" name="Text Placeholder 3"/>
          <p:cNvSpPr>
            <a:spLocks noGrp="1"/>
          </p:cNvSpPr>
          <p:nvPr>
            <p:ph type="body" sz="half" idx="2"/>
          </p:nvPr>
        </p:nvSpPr>
        <p:spPr>
          <a:xfrm>
            <a:off x="103909" y="1444336"/>
            <a:ext cx="5891645" cy="5340926"/>
          </a:xfrm>
        </p:spPr>
        <p:txBody>
          <a:bodyPr>
            <a:normAutofit lnSpcReduction="10000"/>
          </a:bodyPr>
          <a:lstStyle/>
          <a:p>
            <a:r>
              <a:rPr lang="en-US" sz="1700" b="1" u="sng" dirty="0">
                <a:solidFill>
                  <a:schemeClr val="accent3">
                    <a:lumMod val="50000"/>
                  </a:schemeClr>
                </a:solidFill>
                <a:latin typeface="Arial" panose="020B0604020202020204" pitchFamily="34" charset="0"/>
                <a:cs typeface="Arial" panose="020B0604020202020204" pitchFamily="34" charset="0"/>
              </a:rPr>
              <a:t>Key observations:</a:t>
            </a:r>
          </a:p>
          <a:p>
            <a:pPr marL="285750" lvl="0" indent="-285750" algn="l">
              <a:buClrTx/>
              <a:buFont typeface="Wingdings" panose="05000000000000000000" pitchFamily="2" charset="2"/>
              <a:buChar char="v"/>
            </a:pPr>
            <a:r>
              <a:rPr lang="en-US" sz="1700" dirty="0">
                <a:solidFill>
                  <a:schemeClr val="tx1"/>
                </a:solidFill>
                <a:latin typeface="Arial" panose="020B0604020202020204" pitchFamily="34" charset="0"/>
                <a:cs typeface="Arial" panose="020B0604020202020204" pitchFamily="34" charset="0"/>
              </a:rPr>
              <a:t>Out of 50 total respondents, 41 (82%) were aware of health risks associated with fast food consumption</a:t>
            </a:r>
          </a:p>
          <a:p>
            <a:pPr marL="285750" lvl="0" indent="-285750" algn="l">
              <a:buClrTx/>
              <a:buFont typeface="Wingdings" panose="05000000000000000000" pitchFamily="2" charset="2"/>
              <a:buChar char="v"/>
            </a:pPr>
            <a:r>
              <a:rPr lang="en-US" sz="1700" dirty="0">
                <a:solidFill>
                  <a:schemeClr val="tx1"/>
                </a:solidFill>
                <a:latin typeface="Arial" panose="020B0604020202020204" pitchFamily="34" charset="0"/>
                <a:cs typeface="Arial" panose="020B0604020202020204" pitchFamily="34" charset="0"/>
              </a:rPr>
              <a:t>Most respondents (24 or 48%) rated their health as "Good"</a:t>
            </a:r>
          </a:p>
          <a:p>
            <a:pPr marL="285750" lvl="0" indent="-285750" algn="l">
              <a:buClrTx/>
              <a:buFont typeface="Wingdings" panose="05000000000000000000" pitchFamily="2" charset="2"/>
              <a:buChar char="v"/>
            </a:pPr>
            <a:r>
              <a:rPr lang="en-US" sz="1700" dirty="0">
                <a:solidFill>
                  <a:schemeClr val="tx1"/>
                </a:solidFill>
                <a:latin typeface="Arial" panose="020B0604020202020204" pitchFamily="34" charset="0"/>
                <a:cs typeface="Arial" panose="020B0604020202020204" pitchFamily="34" charset="0"/>
              </a:rPr>
              <a:t>Of the 41 people aware of health risks, the majority (22) rated their health as "Good"</a:t>
            </a:r>
          </a:p>
          <a:p>
            <a:pPr marL="285750" lvl="0" indent="-285750" algn="l">
              <a:buClrTx/>
              <a:buFont typeface="Wingdings" panose="05000000000000000000" pitchFamily="2" charset="2"/>
              <a:buChar char="v"/>
            </a:pPr>
            <a:r>
              <a:rPr lang="en-US" sz="1700" dirty="0">
                <a:solidFill>
                  <a:schemeClr val="tx1"/>
                </a:solidFill>
                <a:latin typeface="Arial" panose="020B0604020202020204" pitchFamily="34" charset="0"/>
                <a:cs typeface="Arial" panose="020B0604020202020204" pitchFamily="34" charset="0"/>
              </a:rPr>
              <a:t>Very few respondents (only 7) reported being "Not aware of health risk"</a:t>
            </a:r>
          </a:p>
          <a:p>
            <a:pPr marL="285750" lvl="0" indent="-285750" algn="l">
              <a:buClrTx/>
              <a:buFont typeface="Wingdings" panose="05000000000000000000" pitchFamily="2" charset="2"/>
              <a:buChar char="v"/>
            </a:pPr>
            <a:r>
              <a:rPr lang="en-US" sz="1700" dirty="0">
                <a:solidFill>
                  <a:schemeClr val="tx1"/>
                </a:solidFill>
                <a:latin typeface="Arial" panose="020B0604020202020204" pitchFamily="34" charset="0"/>
                <a:cs typeface="Arial" panose="020B0604020202020204" pitchFamily="34" charset="0"/>
              </a:rPr>
              <a:t>Only 2 respondents indicated they "Need to control" health risks</a:t>
            </a:r>
          </a:p>
          <a:p>
            <a:pPr algn="l"/>
            <a:r>
              <a:rPr lang="en-US" sz="1700" b="1" u="sng" dirty="0">
                <a:solidFill>
                  <a:schemeClr val="accent3">
                    <a:lumMod val="50000"/>
                  </a:schemeClr>
                </a:solidFill>
                <a:latin typeface="Arial" panose="020B0604020202020204" pitchFamily="34" charset="0"/>
                <a:cs typeface="Arial" panose="020B0604020202020204" pitchFamily="34" charset="0"/>
              </a:rPr>
              <a:t>Conclusion:</a:t>
            </a:r>
          </a:p>
          <a:p>
            <a:pPr algn="l"/>
            <a:r>
              <a:rPr lang="en-US" sz="1700" dirty="0">
                <a:solidFill>
                  <a:schemeClr val="tx1"/>
                </a:solidFill>
                <a:latin typeface="Arial" panose="020B0604020202020204" pitchFamily="34" charset="0"/>
                <a:cs typeface="Arial" panose="020B0604020202020204" pitchFamily="34" charset="0"/>
              </a:rPr>
              <a:t>Since the p-value (0.494) is greater than the conventional significance level of 0.05, we fail to reject the null hypothesis. This means there's no statistically significant association between awareness of fast food health risks and self-rated overall health.</a:t>
            </a:r>
          </a:p>
          <a:p>
            <a:pPr algn="l"/>
            <a:endParaRPr lang="en-US" dirty="0">
              <a:solidFill>
                <a:schemeClr val="tx1"/>
              </a:solidFill>
            </a:endParaRPr>
          </a:p>
        </p:txBody>
      </p:sp>
      <p:sp>
        <p:nvSpPr>
          <p:cNvPr id="2" name="TextBox 1">
            <a:extLst>
              <a:ext uri="{FF2B5EF4-FFF2-40B4-BE49-F238E27FC236}">
                <a16:creationId xmlns:a16="http://schemas.microsoft.com/office/drawing/2014/main" id="{7AE953F5-3AC3-68E4-5828-D636F8A9CC98}"/>
              </a:ext>
            </a:extLst>
          </p:cNvPr>
          <p:cNvSpPr txBox="1"/>
          <p:nvPr/>
        </p:nvSpPr>
        <p:spPr>
          <a:xfrm>
            <a:off x="841665" y="892570"/>
            <a:ext cx="5694218" cy="646331"/>
          </a:xfrm>
          <a:prstGeom prst="rect">
            <a:avLst/>
          </a:prstGeom>
          <a:noFill/>
        </p:spPr>
        <p:txBody>
          <a:bodyPr wrap="square" rtlCol="0">
            <a:spAutoFit/>
          </a:bodyPr>
          <a:lstStyle/>
          <a:p>
            <a:r>
              <a:rPr lang="en-IN" dirty="0">
                <a:solidFill>
                  <a:schemeClr val="accent5">
                    <a:lumMod val="50000"/>
                  </a:schemeClr>
                </a:solidFill>
                <a:latin typeface="Arial" panose="020B0604020202020204" pitchFamily="34" charset="0"/>
                <a:cs typeface="Arial" panose="020B0604020202020204" pitchFamily="34" charset="0"/>
              </a:rPr>
              <a:t>Health risk awareness and  health status</a:t>
            </a:r>
            <a:endParaRPr lang="en-US" dirty="0">
              <a:solidFill>
                <a:schemeClr val="accent5">
                  <a:lumMod val="50000"/>
                </a:schemeClr>
              </a:solidFill>
              <a:latin typeface="Arial" panose="020B0604020202020204" pitchFamily="34" charset="0"/>
              <a:cs typeface="Arial" panose="020B0604020202020204" pitchFamily="34" charset="0"/>
            </a:endParaRPr>
          </a:p>
          <a:p>
            <a:endParaRPr lang="en-IN" dirty="0"/>
          </a:p>
        </p:txBody>
      </p:sp>
      <p:sp>
        <p:nvSpPr>
          <p:cNvPr id="3" name="TextBox 2">
            <a:extLst>
              <a:ext uri="{FF2B5EF4-FFF2-40B4-BE49-F238E27FC236}">
                <a16:creationId xmlns:a16="http://schemas.microsoft.com/office/drawing/2014/main" id="{9CA025D9-049C-3852-38C7-F89D465F7049}"/>
              </a:ext>
            </a:extLst>
          </p:cNvPr>
          <p:cNvSpPr txBox="1"/>
          <p:nvPr/>
        </p:nvSpPr>
        <p:spPr>
          <a:xfrm>
            <a:off x="997526" y="155074"/>
            <a:ext cx="3896591"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200" b="1" dirty="0">
                <a:solidFill>
                  <a:schemeClr val="accent5">
                    <a:lumMod val="50000"/>
                  </a:schemeClr>
                </a:solidFill>
                <a:latin typeface="Goudy Old Style" panose="02020502050305020303" pitchFamily="18" charset="0"/>
              </a:rPr>
              <a:t>Chi-square test</a:t>
            </a:r>
          </a:p>
        </p:txBody>
      </p:sp>
    </p:spTree>
    <p:extLst>
      <p:ext uri="{BB962C8B-B14F-4D97-AF65-F5344CB8AC3E}">
        <p14:creationId xmlns:p14="http://schemas.microsoft.com/office/powerpoint/2010/main" val="2361890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6082748" y="675409"/>
            <a:ext cx="6109251" cy="5329737"/>
          </a:xfrm>
          <a:prstGeom prst="rect">
            <a:avLst/>
          </a:prstGeom>
        </p:spPr>
      </p:pic>
      <p:sp>
        <p:nvSpPr>
          <p:cNvPr id="4" name="Text Placeholder 3"/>
          <p:cNvSpPr>
            <a:spLocks noGrp="1"/>
          </p:cNvSpPr>
          <p:nvPr>
            <p:ph type="body" sz="half" idx="2"/>
          </p:nvPr>
        </p:nvSpPr>
        <p:spPr>
          <a:xfrm>
            <a:off x="13252" y="1483326"/>
            <a:ext cx="6082748" cy="5482580"/>
          </a:xfrm>
        </p:spPr>
        <p:txBody>
          <a:bodyPr>
            <a:normAutofit/>
          </a:bodyPr>
          <a:lstStyle/>
          <a:p>
            <a:pPr algn="l"/>
            <a:r>
              <a:rPr lang="en-US" sz="1800" b="1" u="sng" dirty="0">
                <a:solidFill>
                  <a:schemeClr val="tx1"/>
                </a:solidFill>
                <a:latin typeface="Arial" panose="020B0604020202020204" pitchFamily="34" charset="0"/>
                <a:cs typeface="Arial" panose="020B0604020202020204" pitchFamily="34" charset="0"/>
              </a:rPr>
              <a:t>Key Findings:</a:t>
            </a:r>
          </a:p>
          <a:p>
            <a:pPr marL="285750" indent="-285750" algn="l">
              <a:buClrTx/>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 The table shows the most individuals who consume fast food rarely reported no health changes</a:t>
            </a:r>
          </a:p>
          <a:p>
            <a:pPr marL="285750" indent="-285750" algn="l">
              <a:buClrTx/>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The chi-square test result reveal no statistically significant association between fast food consumption frequency and health changes:</a:t>
            </a:r>
          </a:p>
          <a:p>
            <a:pPr marL="285750" indent="-285750" algn="l">
              <a:buClrTx/>
              <a:buFont typeface="Courier New" panose="02070309020205020404" pitchFamily="49" charset="0"/>
              <a:buChar char="o"/>
            </a:pPr>
            <a:r>
              <a:rPr lang="en-US" sz="1800" dirty="0">
                <a:solidFill>
                  <a:schemeClr val="tx1"/>
                </a:solidFill>
                <a:latin typeface="Arial" panose="020B0604020202020204" pitchFamily="34" charset="0"/>
                <a:cs typeface="Arial" panose="020B0604020202020204" pitchFamily="34" charset="0"/>
              </a:rPr>
              <a:t>Pearson chi-square p-value:0.195</a:t>
            </a:r>
          </a:p>
          <a:p>
            <a:pPr marL="285750" indent="-285750" algn="l">
              <a:buClrTx/>
              <a:buFont typeface="Courier New" panose="02070309020205020404" pitchFamily="49" charset="0"/>
              <a:buChar char="o"/>
            </a:pPr>
            <a:r>
              <a:rPr lang="en-US" sz="1800" dirty="0" err="1">
                <a:solidFill>
                  <a:schemeClr val="tx1"/>
                </a:solidFill>
                <a:latin typeface="Arial" panose="020B0604020202020204" pitchFamily="34" charset="0"/>
                <a:cs typeface="Arial" panose="020B0604020202020204" pitchFamily="34" charset="0"/>
              </a:rPr>
              <a:t>Likleyhood</a:t>
            </a:r>
            <a:r>
              <a:rPr lang="en-US" sz="1800" dirty="0">
                <a:solidFill>
                  <a:schemeClr val="tx1"/>
                </a:solidFill>
                <a:latin typeface="Arial" panose="020B0604020202020204" pitchFamily="34" charset="0"/>
                <a:cs typeface="Arial" panose="020B0604020202020204" pitchFamily="34" charset="0"/>
              </a:rPr>
              <a:t> ratio p-value:0.346</a:t>
            </a:r>
          </a:p>
          <a:p>
            <a:pPr marL="342900" indent="-342900" algn="l">
              <a:buClrTx/>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Both p-values are greater than the common significance level of 0.05 ,indicating a lack of significance</a:t>
            </a:r>
          </a:p>
          <a:p>
            <a:pPr algn="l"/>
            <a:r>
              <a:rPr lang="en-US" sz="1800" b="1" u="sng" dirty="0">
                <a:solidFill>
                  <a:schemeClr val="tx1"/>
                </a:solidFill>
                <a:latin typeface="Arial" panose="020B0604020202020204" pitchFamily="34" charset="0"/>
                <a:cs typeface="Arial" panose="020B0604020202020204" pitchFamily="34" charset="0"/>
              </a:rPr>
              <a:t>Conclusion:</a:t>
            </a:r>
          </a:p>
          <a:p>
            <a:pPr algn="l"/>
            <a:r>
              <a:rPr lang="en-US" sz="1800" dirty="0">
                <a:solidFill>
                  <a:schemeClr val="tx1"/>
                </a:solidFill>
                <a:latin typeface="Arial" panose="020B0604020202020204" pitchFamily="34" charset="0"/>
                <a:cs typeface="Arial" panose="020B0604020202020204" pitchFamily="34" charset="0"/>
              </a:rPr>
              <a:t> The data suggests that there is no clear link between how often individuals consume fast food and the health changes they experience. </a:t>
            </a:r>
            <a:endParaRPr lang="en-US" sz="1800" dirty="0">
              <a:latin typeface="Arial" panose="020B0604020202020204" pitchFamily="34" charset="0"/>
              <a:cs typeface="Arial" panose="020B0604020202020204" pitchFamily="34" charset="0"/>
            </a:endParaRPr>
          </a:p>
        </p:txBody>
      </p:sp>
      <p:sp>
        <p:nvSpPr>
          <p:cNvPr id="5" name="TextBox 4"/>
          <p:cNvSpPr txBox="1"/>
          <p:nvPr/>
        </p:nvSpPr>
        <p:spPr>
          <a:xfrm>
            <a:off x="1465118" y="197740"/>
            <a:ext cx="3532909"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200" b="1" dirty="0">
                <a:solidFill>
                  <a:schemeClr val="accent5">
                    <a:lumMod val="50000"/>
                  </a:schemeClr>
                </a:solidFill>
                <a:latin typeface="Goudy Old Style" panose="02020502050305020303" pitchFamily="18" charset="0"/>
              </a:rPr>
              <a:t>Chi-square</a:t>
            </a:r>
          </a:p>
        </p:txBody>
      </p:sp>
      <p:sp>
        <p:nvSpPr>
          <p:cNvPr id="3" name="TextBox 2">
            <a:extLst>
              <a:ext uri="{FF2B5EF4-FFF2-40B4-BE49-F238E27FC236}">
                <a16:creationId xmlns:a16="http://schemas.microsoft.com/office/drawing/2014/main" id="{1F82B9C2-9ACE-AD5D-70B4-18DEC346FDD7}"/>
              </a:ext>
            </a:extLst>
          </p:cNvPr>
          <p:cNvSpPr txBox="1"/>
          <p:nvPr/>
        </p:nvSpPr>
        <p:spPr>
          <a:xfrm>
            <a:off x="103910" y="782515"/>
            <a:ext cx="5476009" cy="923330"/>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Consumption frequency and specific health issues reported</a:t>
            </a:r>
            <a:endParaRPr lang="en-US"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444115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BEF4F-127A-DEE2-52F6-9BEA30A0F716}"/>
              </a:ext>
            </a:extLst>
          </p:cNvPr>
          <p:cNvSpPr>
            <a:spLocks noGrp="1"/>
          </p:cNvSpPr>
          <p:nvPr>
            <p:ph type="ctrTitle"/>
          </p:nvPr>
        </p:nvSpPr>
        <p:spPr>
          <a:xfrm>
            <a:off x="757082" y="2186203"/>
            <a:ext cx="11071123" cy="1242797"/>
          </a:xfrm>
        </p:spPr>
        <p:txBody>
          <a:bodyPr>
            <a:normAutofit fontScale="90000"/>
          </a:bodyPr>
          <a:lstStyle/>
          <a:p>
            <a:pPr>
              <a:buClr>
                <a:srgbClr val="002060"/>
              </a:buClr>
            </a:pPr>
            <a:r>
              <a:rPr lang="en-US" sz="3100" b="1" dirty="0">
                <a:solidFill>
                  <a:schemeClr val="bg1">
                    <a:lumMod val="95000"/>
                    <a:lumOff val="5000"/>
                  </a:schemeClr>
                </a:solidFill>
                <a:latin typeface="Goudy Old Style" panose="02020502050305020303" pitchFamily="18" charset="0"/>
                <a:cs typeface="Arial" panose="020B0604020202020204" pitchFamily="34" charset="0"/>
              </a:rPr>
              <a:t>To explore the relationship between Body Mass Index (BMI) and fast food consumption</a:t>
            </a:r>
            <a:endParaRPr lang="en-IN" sz="2700" b="1" dirty="0">
              <a:latin typeface="Goudy Old Style" panose="02020502050305020303" pitchFamily="18" charset="0"/>
            </a:endParaRPr>
          </a:p>
        </p:txBody>
      </p:sp>
      <p:sp>
        <p:nvSpPr>
          <p:cNvPr id="3" name="TextBox 2">
            <a:extLst>
              <a:ext uri="{FF2B5EF4-FFF2-40B4-BE49-F238E27FC236}">
                <a16:creationId xmlns:a16="http://schemas.microsoft.com/office/drawing/2014/main" id="{5E826A2D-7225-4FB6-D161-D4E6942E8649}"/>
              </a:ext>
            </a:extLst>
          </p:cNvPr>
          <p:cNvSpPr txBox="1"/>
          <p:nvPr/>
        </p:nvSpPr>
        <p:spPr>
          <a:xfrm>
            <a:off x="2992582" y="3626427"/>
            <a:ext cx="6556663" cy="646331"/>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bg1"/>
                </a:solidFill>
                <a:latin typeface="Arial" panose="020B0604020202020204" pitchFamily="34" charset="0"/>
                <a:cs typeface="Arial" panose="020B0604020202020204" pitchFamily="34" charset="0"/>
              </a:rPr>
              <a:t>ONE WAY ANOVA </a:t>
            </a:r>
          </a:p>
          <a:p>
            <a:r>
              <a:rPr lang="en-IN" dirty="0"/>
              <a:t>(To </a:t>
            </a:r>
            <a:r>
              <a:rPr lang="en-IN" kern="100" dirty="0">
                <a:latin typeface="Arial Narrow" panose="020B0606020202030204" pitchFamily="34" charset="0"/>
                <a:ea typeface="Calibri" panose="020F0502020204030204" pitchFamily="34" charset="0"/>
                <a:cs typeface="Times New Roman" panose="02020603050405020304" pitchFamily="18" charset="0"/>
              </a:rPr>
              <a:t>compare BMI across 5 different fast food consumption groups) </a:t>
            </a:r>
            <a:endParaRPr lang="en-IN" dirty="0"/>
          </a:p>
        </p:txBody>
      </p:sp>
    </p:spTree>
    <p:extLst>
      <p:ext uri="{BB962C8B-B14F-4D97-AF65-F5344CB8AC3E}">
        <p14:creationId xmlns:p14="http://schemas.microsoft.com/office/powerpoint/2010/main" val="651079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85F9CD3-4218-4CC9-A1EF-DCCD6AA2F330}"/>
              </a:ext>
            </a:extLst>
          </p:cNvPr>
          <p:cNvPicPr>
            <a:picLocks noGrp="1" noChangeAspect="1"/>
          </p:cNvPicPr>
          <p:nvPr>
            <p:ph idx="1"/>
          </p:nvPr>
        </p:nvPicPr>
        <p:blipFill>
          <a:blip r:embed="rId2"/>
          <a:stretch>
            <a:fillRect/>
          </a:stretch>
        </p:blipFill>
        <p:spPr>
          <a:xfrm>
            <a:off x="6096000" y="696346"/>
            <a:ext cx="5093110" cy="3224905"/>
          </a:xfrm>
        </p:spPr>
      </p:pic>
      <p:sp>
        <p:nvSpPr>
          <p:cNvPr id="4" name="Text Placeholder 3">
            <a:extLst>
              <a:ext uri="{FF2B5EF4-FFF2-40B4-BE49-F238E27FC236}">
                <a16:creationId xmlns:a16="http://schemas.microsoft.com/office/drawing/2014/main" id="{F9BDBD46-E7B6-C80E-F6C0-2460D09B1698}"/>
              </a:ext>
            </a:extLst>
          </p:cNvPr>
          <p:cNvSpPr>
            <a:spLocks noGrp="1"/>
          </p:cNvSpPr>
          <p:nvPr>
            <p:ph type="body" sz="half" idx="2"/>
          </p:nvPr>
        </p:nvSpPr>
        <p:spPr>
          <a:xfrm>
            <a:off x="235975" y="1001543"/>
            <a:ext cx="5732206" cy="3894922"/>
          </a:xfrm>
        </p:spPr>
        <p:txBody>
          <a:bodyPr>
            <a:normAutofit fontScale="40000" lnSpcReduction="20000"/>
          </a:bodyPr>
          <a:lstStyle/>
          <a:p>
            <a:pPr>
              <a:lnSpc>
                <a:spcPct val="107000"/>
              </a:lnSpc>
              <a:spcAft>
                <a:spcPts val="800"/>
              </a:spcAft>
              <a:buNone/>
            </a:pPr>
            <a:r>
              <a:rPr lang="en-IN" sz="33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The analysis compared BMI across 5 different fast food consumption groups (</a:t>
            </a:r>
            <a:r>
              <a:rPr lang="en-IN" sz="3300" kern="100" dirty="0" err="1">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labeled</a:t>
            </a:r>
            <a:r>
              <a:rPr lang="en-IN" sz="33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 0-4):</a:t>
            </a:r>
          </a:p>
          <a:p>
            <a:pPr>
              <a:lnSpc>
                <a:spcPct val="107000"/>
              </a:lnSpc>
              <a:spcAft>
                <a:spcPts val="800"/>
              </a:spcAft>
              <a:buNone/>
            </a:pPr>
            <a:r>
              <a:rPr lang="en-IN" sz="33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0=“</a:t>
            </a:r>
            <a:r>
              <a:rPr lang="en-IN" sz="3300" kern="100" dirty="0">
                <a:solidFill>
                  <a:schemeClr val="accent5">
                    <a:lumMod val="50000"/>
                  </a:schemeClr>
                </a:solidFill>
                <a:latin typeface="Arial Narrow" panose="020B0606020202030204" pitchFamily="34" charset="0"/>
                <a:ea typeface="Calibri" panose="020F0502020204030204" pitchFamily="34" charset="0"/>
                <a:cs typeface="Times New Roman" panose="02020603050405020304" pitchFamily="18" charset="0"/>
              </a:rPr>
              <a:t>Daily</a:t>
            </a:r>
            <a:r>
              <a:rPr lang="en-IN" sz="33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  1=“Weekly 5 times”  2=“Rarely”   3=“Monthly”   4=“Weekly 2 times”</a:t>
            </a:r>
          </a:p>
          <a:p>
            <a:pPr marL="342900" lvl="0" indent="-342900">
              <a:lnSpc>
                <a:spcPct val="107000"/>
              </a:lnSpc>
              <a:spcAft>
                <a:spcPts val="800"/>
              </a:spcAft>
              <a:buClr>
                <a:schemeClr val="accent3">
                  <a:lumMod val="50000"/>
                </a:schemeClr>
              </a:buClr>
              <a:buSzPts val="1000"/>
              <a:buFont typeface="Wingdings" panose="05000000000000000000" pitchFamily="2" charset="2"/>
              <a:buChar char="Ø"/>
              <a:tabLst>
                <a:tab pos="457200" algn="l"/>
              </a:tabLst>
            </a:pPr>
            <a:r>
              <a:rPr lang="en-IN" sz="40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0: 29 participants, Mean BMI = 23.39, SD = 4.36</a:t>
            </a:r>
          </a:p>
          <a:p>
            <a:pPr marL="342900" lvl="0" indent="-342900">
              <a:lnSpc>
                <a:spcPct val="107000"/>
              </a:lnSpc>
              <a:spcAft>
                <a:spcPts val="800"/>
              </a:spcAft>
              <a:buClr>
                <a:schemeClr val="accent3">
                  <a:lumMod val="50000"/>
                </a:schemeClr>
              </a:buClr>
              <a:buSzPts val="1000"/>
              <a:buFont typeface="Wingdings" panose="05000000000000000000" pitchFamily="2" charset="2"/>
              <a:buChar char="Ø"/>
              <a:tabLst>
                <a:tab pos="457200" algn="l"/>
              </a:tabLst>
            </a:pPr>
            <a:r>
              <a:rPr lang="en-IN" sz="40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1: 47 participants, Mean BMI = 19.26, SD = 4.92</a:t>
            </a:r>
          </a:p>
          <a:p>
            <a:pPr marL="342900" lvl="0" indent="-342900">
              <a:lnSpc>
                <a:spcPct val="107000"/>
              </a:lnSpc>
              <a:spcAft>
                <a:spcPts val="800"/>
              </a:spcAft>
              <a:buClr>
                <a:schemeClr val="accent3">
                  <a:lumMod val="50000"/>
                </a:schemeClr>
              </a:buClr>
              <a:buSzPts val="1000"/>
              <a:buFont typeface="Wingdings" panose="05000000000000000000" pitchFamily="2" charset="2"/>
              <a:buChar char="Ø"/>
              <a:tabLst>
                <a:tab pos="457200" algn="l"/>
              </a:tabLst>
            </a:pPr>
            <a:r>
              <a:rPr lang="en-IN" sz="40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2: 95 participants, Mean BMI = 20.70, SD = 5.20</a:t>
            </a:r>
          </a:p>
          <a:p>
            <a:pPr marL="342900" lvl="0" indent="-342900">
              <a:lnSpc>
                <a:spcPct val="107000"/>
              </a:lnSpc>
              <a:spcAft>
                <a:spcPts val="800"/>
              </a:spcAft>
              <a:buClr>
                <a:schemeClr val="accent3">
                  <a:lumMod val="50000"/>
                </a:schemeClr>
              </a:buClr>
              <a:buSzPts val="1000"/>
              <a:buFont typeface="Wingdings" panose="05000000000000000000" pitchFamily="2" charset="2"/>
              <a:buChar char="Ø"/>
              <a:tabLst>
                <a:tab pos="457200" algn="l"/>
              </a:tabLst>
            </a:pPr>
            <a:r>
              <a:rPr lang="en-IN" sz="40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3: 109 participants, Mean BMI = 19.81, SD = 4.67</a:t>
            </a:r>
          </a:p>
          <a:p>
            <a:pPr marL="342900" lvl="0" indent="-342900">
              <a:lnSpc>
                <a:spcPct val="107000"/>
              </a:lnSpc>
              <a:spcAft>
                <a:spcPts val="800"/>
              </a:spcAft>
              <a:buClr>
                <a:schemeClr val="accent3">
                  <a:lumMod val="50000"/>
                </a:schemeClr>
              </a:buClr>
              <a:buSzPts val="1000"/>
              <a:buFont typeface="Wingdings" panose="05000000000000000000" pitchFamily="2" charset="2"/>
              <a:buChar char="Ø"/>
              <a:tabLst>
                <a:tab pos="457200" algn="l"/>
              </a:tabLst>
            </a:pPr>
            <a:r>
              <a:rPr lang="en-IN" sz="40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4: 128 participants, Mean BMI = 21.15, SD = 4.18</a:t>
            </a:r>
          </a:p>
          <a:p>
            <a:pPr lvl="0">
              <a:lnSpc>
                <a:spcPct val="107000"/>
              </a:lnSpc>
              <a:spcAft>
                <a:spcPts val="800"/>
              </a:spcAft>
              <a:buClr>
                <a:schemeClr val="accent3">
                  <a:lumMod val="50000"/>
                </a:schemeClr>
              </a:buClr>
              <a:buSzPts val="1000"/>
              <a:tabLst>
                <a:tab pos="457200" algn="l"/>
              </a:tabLst>
            </a:pPr>
            <a:r>
              <a:rPr lang="en-IN" sz="40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 Overall mean BMI = 20.63, SD = 4.75</a:t>
            </a:r>
          </a:p>
          <a:p>
            <a:endParaRPr lang="en-IN" dirty="0"/>
          </a:p>
        </p:txBody>
      </p:sp>
      <p:sp>
        <p:nvSpPr>
          <p:cNvPr id="5" name="TextBox 4">
            <a:extLst>
              <a:ext uri="{FF2B5EF4-FFF2-40B4-BE49-F238E27FC236}">
                <a16:creationId xmlns:a16="http://schemas.microsoft.com/office/drawing/2014/main" id="{837A003A-85CC-D257-A4DF-78E818A3A8AA}"/>
              </a:ext>
            </a:extLst>
          </p:cNvPr>
          <p:cNvSpPr txBox="1"/>
          <p:nvPr/>
        </p:nvSpPr>
        <p:spPr>
          <a:xfrm>
            <a:off x="324465" y="126246"/>
            <a:ext cx="5643716" cy="707886"/>
          </a:xfrm>
          <a:prstGeom prst="rect">
            <a:avLst/>
          </a:prstGeom>
          <a:noFill/>
        </p:spPr>
        <p:txBody>
          <a:bodyPr wrap="square" rtlCol="0">
            <a:spAutoFit/>
          </a:bodyPr>
          <a:lstStyle/>
          <a:p>
            <a:pPr algn="ctr"/>
            <a:r>
              <a:rPr lang="en-IN" sz="2000" dirty="0">
                <a:highlight>
                  <a:srgbClr val="C0C0C0"/>
                </a:highlight>
                <a:latin typeface="Bahnschrift Condensed" panose="020B0502040204020203" pitchFamily="34" charset="0"/>
              </a:rPr>
              <a:t>ONE WAY ANOVA </a:t>
            </a:r>
          </a:p>
          <a:p>
            <a:pPr algn="ctr"/>
            <a:r>
              <a:rPr lang="en-IN" sz="2000" dirty="0">
                <a:effectLst/>
                <a:highlight>
                  <a:srgbClr val="C0C0C0"/>
                </a:highlight>
                <a:latin typeface="Bahnschrift Condensed" panose="020B0502040204020203" pitchFamily="34" charset="0"/>
                <a:ea typeface="Calibri" panose="020F0502020204030204" pitchFamily="34" charset="0"/>
                <a:cs typeface="Times New Roman" panose="02020603050405020304" pitchFamily="18" charset="0"/>
              </a:rPr>
              <a:t>Body Mass Index (BMI) AND fast food consumption </a:t>
            </a:r>
            <a:endParaRPr lang="en-IN" sz="2000" dirty="0">
              <a:highlight>
                <a:srgbClr val="C0C0C0"/>
              </a:highlight>
              <a:latin typeface="Bahnschrift Condensed" panose="020B0502040204020203" pitchFamily="34" charset="0"/>
            </a:endParaRPr>
          </a:p>
        </p:txBody>
      </p:sp>
      <p:pic>
        <p:nvPicPr>
          <p:cNvPr id="9" name="Picture 8">
            <a:extLst>
              <a:ext uri="{FF2B5EF4-FFF2-40B4-BE49-F238E27FC236}">
                <a16:creationId xmlns:a16="http://schemas.microsoft.com/office/drawing/2014/main" id="{D4989093-4D0D-CD8B-3C07-5D927C13156E}"/>
              </a:ext>
            </a:extLst>
          </p:cNvPr>
          <p:cNvPicPr>
            <a:picLocks noChangeAspect="1"/>
          </p:cNvPicPr>
          <p:nvPr/>
        </p:nvPicPr>
        <p:blipFill>
          <a:blip r:embed="rId3"/>
          <a:stretch>
            <a:fillRect/>
          </a:stretch>
        </p:blipFill>
        <p:spPr>
          <a:xfrm>
            <a:off x="11076432" y="1347019"/>
            <a:ext cx="1066949" cy="2497394"/>
          </a:xfrm>
          <a:prstGeom prst="rect">
            <a:avLst/>
          </a:prstGeom>
        </p:spPr>
      </p:pic>
      <p:pic>
        <p:nvPicPr>
          <p:cNvPr id="11" name="Picture 10">
            <a:extLst>
              <a:ext uri="{FF2B5EF4-FFF2-40B4-BE49-F238E27FC236}">
                <a16:creationId xmlns:a16="http://schemas.microsoft.com/office/drawing/2014/main" id="{0EAAFB29-E476-99A7-39CA-45E507DB3D7D}"/>
              </a:ext>
            </a:extLst>
          </p:cNvPr>
          <p:cNvPicPr>
            <a:picLocks noChangeAspect="1"/>
          </p:cNvPicPr>
          <p:nvPr/>
        </p:nvPicPr>
        <p:blipFill>
          <a:blip r:embed="rId4"/>
          <a:stretch>
            <a:fillRect/>
          </a:stretch>
        </p:blipFill>
        <p:spPr>
          <a:xfrm>
            <a:off x="6663831" y="4523125"/>
            <a:ext cx="4879240" cy="1933708"/>
          </a:xfrm>
          <a:prstGeom prst="rect">
            <a:avLst/>
          </a:prstGeom>
        </p:spPr>
      </p:pic>
      <p:sp>
        <p:nvSpPr>
          <p:cNvPr id="12" name="TextBox 11">
            <a:extLst>
              <a:ext uri="{FF2B5EF4-FFF2-40B4-BE49-F238E27FC236}">
                <a16:creationId xmlns:a16="http://schemas.microsoft.com/office/drawing/2014/main" id="{DEA88E5B-0805-5B6C-6264-B1454245545C}"/>
              </a:ext>
            </a:extLst>
          </p:cNvPr>
          <p:cNvSpPr txBox="1"/>
          <p:nvPr/>
        </p:nvSpPr>
        <p:spPr>
          <a:xfrm>
            <a:off x="412955" y="4630995"/>
            <a:ext cx="5437238" cy="1924758"/>
          </a:xfrm>
          <a:prstGeom prst="rect">
            <a:avLst/>
          </a:prstGeom>
          <a:noFill/>
        </p:spPr>
        <p:txBody>
          <a:bodyPr wrap="square" rtlCol="0">
            <a:spAutoFit/>
          </a:bodyPr>
          <a:lstStyle/>
          <a:p>
            <a:pPr marL="342900" lvl="0" indent="-342900">
              <a:lnSpc>
                <a:spcPct val="107000"/>
              </a:lnSpc>
              <a:spcAft>
                <a:spcPts val="800"/>
              </a:spcAft>
              <a:buSzPts val="1000"/>
              <a:buFont typeface="Wingdings" panose="05000000000000000000" pitchFamily="2" charset="2"/>
              <a:buChar char="v"/>
              <a:tabLst>
                <a:tab pos="457200" algn="l"/>
              </a:tabLst>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Significance (p-value) = 0.214</a:t>
            </a:r>
          </a:p>
          <a:p>
            <a:pPr marL="342900" lvl="0" indent="-342900">
              <a:lnSpc>
                <a:spcPct val="107000"/>
              </a:lnSpc>
              <a:spcAft>
                <a:spcPts val="800"/>
              </a:spcAft>
              <a:buSzPts val="1000"/>
              <a:buFont typeface="Wingdings" panose="05000000000000000000" pitchFamily="2" charset="2"/>
              <a:buChar char="v"/>
              <a:tabLst>
                <a:tab pos="457200" algn="l"/>
              </a:tabLst>
            </a:pPr>
            <a:r>
              <a:rPr lang="en-IN" sz="1800" b="1" u="sng" kern="100" dirty="0">
                <a:effectLst/>
                <a:latin typeface="Arial Narrow" panose="020B0606020202030204" pitchFamily="34" charset="0"/>
                <a:ea typeface="Calibri" panose="020F0502020204030204" pitchFamily="34" charset="0"/>
                <a:cs typeface="Times New Roman" panose="02020603050405020304" pitchFamily="18" charset="0"/>
              </a:rPr>
              <a:t>Interpretation: </a:t>
            </a: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The assumption of homogeneity of variances is met (p &gt; 0.05), indicating that the variances across groups are not significantly different. This strengthens the validity of the ANOVA results.</a:t>
            </a:r>
          </a:p>
          <a:p>
            <a:endParaRPr lang="en-IN" dirty="0"/>
          </a:p>
        </p:txBody>
      </p:sp>
    </p:spTree>
    <p:extLst>
      <p:ext uri="{BB962C8B-B14F-4D97-AF65-F5344CB8AC3E}">
        <p14:creationId xmlns:p14="http://schemas.microsoft.com/office/powerpoint/2010/main" val="3806911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01A14A-7C2E-002C-ED0F-FD0B3CC8969E}"/>
              </a:ext>
            </a:extLst>
          </p:cNvPr>
          <p:cNvSpPr>
            <a:spLocks noGrp="1"/>
          </p:cNvSpPr>
          <p:nvPr>
            <p:ph type="body" sz="half" idx="2"/>
          </p:nvPr>
        </p:nvSpPr>
        <p:spPr>
          <a:xfrm>
            <a:off x="-339098" y="596142"/>
            <a:ext cx="6592922" cy="1855717"/>
          </a:xfrm>
        </p:spPr>
        <p:txBody>
          <a:bodyPr>
            <a:normAutofit/>
          </a:bodyPr>
          <a:lstStyle/>
          <a:p>
            <a:r>
              <a:rPr lang="en-IN" sz="1600" b="1" u="sng"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ANOVA Results:</a:t>
            </a:r>
          </a:p>
          <a:p>
            <a:pPr marL="342900" lvl="0" indent="-342900" algn="l">
              <a:lnSpc>
                <a:spcPct val="107000"/>
              </a:lnSpc>
              <a:spcAft>
                <a:spcPts val="800"/>
              </a:spcAft>
              <a:buSzPts val="1000"/>
              <a:buFont typeface="Symbol" panose="05050102010706020507" pitchFamily="18" charset="2"/>
              <a:buChar char=""/>
              <a:tabLst>
                <a:tab pos="457200" algn="l"/>
              </a:tabLst>
            </a:pPr>
            <a:r>
              <a:rPr lang="en-IN" sz="18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Significance (p-value) = 0.001</a:t>
            </a:r>
          </a:p>
          <a:p>
            <a:pPr marL="342900" lvl="0" indent="-342900" algn="l">
              <a:lnSpc>
                <a:spcPct val="107000"/>
              </a:lnSpc>
              <a:spcAft>
                <a:spcPts val="800"/>
              </a:spcAft>
              <a:buSzPts val="1000"/>
              <a:buFont typeface="Symbol" panose="05050102010706020507" pitchFamily="18" charset="2"/>
              <a:buChar char=""/>
              <a:tabLst>
                <a:tab pos="457200" algn="l"/>
              </a:tabLst>
            </a:pPr>
            <a:r>
              <a:rPr lang="en-IN" sz="1800" b="1" u="sng" kern="100" dirty="0">
                <a:solidFill>
                  <a:schemeClr val="tx1">
                    <a:lumMod val="95000"/>
                    <a:lumOff val="5000"/>
                  </a:schemeClr>
                </a:solidFill>
                <a:effectLst/>
                <a:latin typeface="Arial Narrow" panose="020B0606020202030204" pitchFamily="34" charset="0"/>
                <a:ea typeface="Calibri" panose="020F0502020204030204" pitchFamily="34" charset="0"/>
                <a:cs typeface="Times New Roman" panose="02020603050405020304" pitchFamily="18" charset="0"/>
              </a:rPr>
              <a:t>Interpretation: </a:t>
            </a:r>
            <a:r>
              <a:rPr lang="en-IN" sz="18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There is a statistically significant difference in BMI between at least two of the fast food consumption groups</a:t>
            </a:r>
            <a:r>
              <a:rPr lang="en-IN" sz="1800" kern="100" dirty="0">
                <a:effectLst/>
                <a:latin typeface="Arial Narrow" panose="020B0606020202030204" pitchFamily="34" charset="0"/>
                <a:ea typeface="Calibri" panose="020F0502020204030204" pitchFamily="34" charset="0"/>
                <a:cs typeface="Times New Roman" panose="02020603050405020304" pitchFamily="18" charset="0"/>
              </a:rPr>
              <a:t>.</a:t>
            </a:r>
          </a:p>
          <a:p>
            <a:pPr algn="l"/>
            <a:endParaRPr lang="en-IN" dirty="0"/>
          </a:p>
        </p:txBody>
      </p:sp>
      <p:pic>
        <p:nvPicPr>
          <p:cNvPr id="12" name="Content Placeholder 5">
            <a:extLst>
              <a:ext uri="{FF2B5EF4-FFF2-40B4-BE49-F238E27FC236}">
                <a16:creationId xmlns:a16="http://schemas.microsoft.com/office/drawing/2014/main" id="{6B516FEE-B2BA-FEB9-A7DB-1F3D8F460528}"/>
              </a:ext>
            </a:extLst>
          </p:cNvPr>
          <p:cNvPicPr>
            <a:picLocks noChangeAspect="1"/>
          </p:cNvPicPr>
          <p:nvPr/>
        </p:nvPicPr>
        <p:blipFill>
          <a:blip r:embed="rId2"/>
          <a:stretch>
            <a:fillRect/>
          </a:stretch>
        </p:blipFill>
        <p:spPr>
          <a:xfrm>
            <a:off x="6440795" y="275304"/>
            <a:ext cx="5636952" cy="1966452"/>
          </a:xfrm>
          <a:prstGeom prst="rect">
            <a:avLst/>
          </a:prstGeom>
        </p:spPr>
      </p:pic>
      <p:pic>
        <p:nvPicPr>
          <p:cNvPr id="16" name="Picture 15">
            <a:extLst>
              <a:ext uri="{FF2B5EF4-FFF2-40B4-BE49-F238E27FC236}">
                <a16:creationId xmlns:a16="http://schemas.microsoft.com/office/drawing/2014/main" id="{E9F2977B-C03E-6A25-A354-1A772AE011E9}"/>
              </a:ext>
            </a:extLst>
          </p:cNvPr>
          <p:cNvPicPr>
            <a:picLocks noChangeAspect="1"/>
          </p:cNvPicPr>
          <p:nvPr/>
        </p:nvPicPr>
        <p:blipFill>
          <a:blip r:embed="rId3"/>
          <a:stretch>
            <a:fillRect/>
          </a:stretch>
        </p:blipFill>
        <p:spPr>
          <a:xfrm>
            <a:off x="6523515" y="2956095"/>
            <a:ext cx="4887007" cy="2695951"/>
          </a:xfrm>
          <a:prstGeom prst="rect">
            <a:avLst/>
          </a:prstGeom>
        </p:spPr>
      </p:pic>
      <p:sp>
        <p:nvSpPr>
          <p:cNvPr id="17" name="TextBox 16">
            <a:extLst>
              <a:ext uri="{FF2B5EF4-FFF2-40B4-BE49-F238E27FC236}">
                <a16:creationId xmlns:a16="http://schemas.microsoft.com/office/drawing/2014/main" id="{3AE72375-74BE-FC57-36FF-C1367E1948A9}"/>
              </a:ext>
            </a:extLst>
          </p:cNvPr>
          <p:cNvSpPr txBox="1"/>
          <p:nvPr/>
        </p:nvSpPr>
        <p:spPr>
          <a:xfrm>
            <a:off x="412955" y="2801129"/>
            <a:ext cx="5525064" cy="2834879"/>
          </a:xfrm>
          <a:prstGeom prst="rect">
            <a:avLst/>
          </a:prstGeom>
          <a:noFill/>
        </p:spPr>
        <p:txBody>
          <a:bodyPr wrap="square" rtlCol="0">
            <a:spAutoFit/>
          </a:bodyPr>
          <a:lstStyle/>
          <a:p>
            <a:pPr>
              <a:lnSpc>
                <a:spcPct val="107000"/>
              </a:lnSpc>
              <a:spcAft>
                <a:spcPts val="800"/>
              </a:spcAft>
              <a:buNone/>
            </a:pPr>
            <a:r>
              <a:rPr lang="en-IN" sz="1800" b="1" u="sng" kern="100" dirty="0">
                <a:effectLst/>
                <a:latin typeface="Arial Narrow" panose="020B0606020202030204" pitchFamily="34" charset="0"/>
                <a:ea typeface="Calibri" panose="020F0502020204030204" pitchFamily="34" charset="0"/>
                <a:cs typeface="Times New Roman" panose="02020603050405020304" pitchFamily="18" charset="0"/>
              </a:rPr>
              <a:t>Homogeneous Subsets:</a:t>
            </a:r>
          </a:p>
          <a:p>
            <a:pPr>
              <a:lnSpc>
                <a:spcPct val="107000"/>
              </a:lnSpc>
              <a:spcAft>
                <a:spcPts val="800"/>
              </a:spcAft>
              <a:buNone/>
            </a:pPr>
            <a:r>
              <a:rPr lang="en-IN" sz="1800" kern="100" dirty="0">
                <a:effectLst/>
                <a:latin typeface="Arial Narrow" panose="020B0606020202030204" pitchFamily="34" charset="0"/>
                <a:ea typeface="Calibri" panose="020F0502020204030204" pitchFamily="34" charset="0"/>
                <a:cs typeface="Times New Roman" panose="02020603050405020304" pitchFamily="18" charset="0"/>
              </a:rPr>
              <a:t>The analysis identified two overlapping subsets: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Arial Narrow" panose="020B0606020202030204" pitchFamily="34" charset="0"/>
                <a:ea typeface="Calibri" panose="020F0502020204030204" pitchFamily="34" charset="0"/>
                <a:cs typeface="Times New Roman" panose="02020603050405020304" pitchFamily="18" charset="0"/>
              </a:rPr>
              <a:t>Subset 1: Groups 1, 3, 2, and 4 (with mean BMIs of 19.26, 19.81, 20.70, and 21.15)</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Arial Narrow" panose="020B0606020202030204" pitchFamily="34" charset="0"/>
                <a:ea typeface="Calibri" panose="020F0502020204030204" pitchFamily="34" charset="0"/>
                <a:cs typeface="Times New Roman" panose="02020603050405020304" pitchFamily="18" charset="0"/>
              </a:rPr>
              <a:t>Subset 2: Groups 4 and 0 (with mean BMIs of 21.15 and 23.39)</a:t>
            </a:r>
          </a:p>
          <a:p>
            <a:pPr>
              <a:buNone/>
            </a:pPr>
            <a:r>
              <a:rPr lang="en-IN" sz="1800" dirty="0">
                <a:effectLst/>
                <a:latin typeface="Arial Narrow" panose="020B0606020202030204" pitchFamily="34" charset="0"/>
                <a:ea typeface="Calibri" panose="020F0502020204030204" pitchFamily="34" charset="0"/>
                <a:cs typeface="Times New Roman" panose="02020603050405020304" pitchFamily="18" charset="0"/>
              </a:rPr>
              <a:t>Group 4 appears in both subsets, indicating it's not significantly different from either the lower BMI groups or Group 0.</a:t>
            </a:r>
            <a:endParaRPr lang="en-IN" dirty="0">
              <a:latin typeface="Arial Narrow" panose="020B0606020202030204" pitchFamily="34" charset="0"/>
            </a:endParaRPr>
          </a:p>
        </p:txBody>
      </p:sp>
    </p:spTree>
    <p:extLst>
      <p:ext uri="{BB962C8B-B14F-4D97-AF65-F5344CB8AC3E}">
        <p14:creationId xmlns:p14="http://schemas.microsoft.com/office/powerpoint/2010/main" val="2621511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8DC851-2DA6-A96E-A527-6DC299041966}"/>
              </a:ext>
            </a:extLst>
          </p:cNvPr>
          <p:cNvSpPr txBox="1"/>
          <p:nvPr/>
        </p:nvSpPr>
        <p:spPr>
          <a:xfrm>
            <a:off x="103779" y="1444331"/>
            <a:ext cx="5122606" cy="4190827"/>
          </a:xfrm>
          <a:prstGeom prst="rect">
            <a:avLst/>
          </a:prstGeom>
          <a:noFill/>
        </p:spPr>
        <p:txBody>
          <a:bodyPr wrap="square" rtlCol="0">
            <a:spAutoFit/>
          </a:bodyPr>
          <a:lstStyle/>
          <a:p>
            <a:pPr>
              <a:lnSpc>
                <a:spcPct val="107000"/>
              </a:lnSpc>
              <a:spcAft>
                <a:spcPts val="800"/>
              </a:spcAft>
              <a:buNone/>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The post-hoc analysis showed specific differences between groups:</a:t>
            </a:r>
          </a:p>
          <a:p>
            <a:pPr marL="342900" lvl="0" indent="-342900">
              <a:lnSpc>
                <a:spcPct val="107000"/>
              </a:lnSpc>
              <a:spcAft>
                <a:spcPts val="800"/>
              </a:spcAft>
              <a:buFont typeface="+mj-lt"/>
              <a:buAutoNum type="arabicPeriod"/>
              <a:tabLst>
                <a:tab pos="457200" algn="l"/>
              </a:tabLst>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Significant differences: </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0 vs. Group 1: Mean difference = 4.13, p = 0.002</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0 vs. Group 3: Mean difference = 3.58, p = 0.002</a:t>
            </a:r>
          </a:p>
          <a:p>
            <a:pPr marL="342900" lvl="0" indent="-342900">
              <a:lnSpc>
                <a:spcPct val="107000"/>
              </a:lnSpc>
              <a:spcAft>
                <a:spcPts val="800"/>
              </a:spcAft>
              <a:buFont typeface="+mj-lt"/>
              <a:buAutoNum type="arabicPeriod"/>
              <a:tabLst>
                <a:tab pos="457200" algn="l"/>
              </a:tabLst>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Nearly significant difference: </a:t>
            </a:r>
            <a:endParaRPr lang="en-IN" sz="1600" dirty="0">
              <a:solidFill>
                <a:schemeClr val="accent5">
                  <a:lumMod val="50000"/>
                </a:schemeClr>
              </a:solidFill>
              <a:effectLst/>
              <a:latin typeface="Arial Narrow" panose="020B060602020203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0 vs. Group 2: Mean difference = 2.69, p = 0.053 (just above the significance threshold)</a:t>
            </a:r>
          </a:p>
          <a:p>
            <a:pPr marL="342900" lvl="0" indent="-342900">
              <a:lnSpc>
                <a:spcPct val="107000"/>
              </a:lnSpc>
              <a:spcAft>
                <a:spcPts val="800"/>
              </a:spcAft>
              <a:buFont typeface="+mj-lt"/>
              <a:buAutoNum type="arabicPeriod"/>
              <a:tabLst>
                <a:tab pos="457200" algn="l"/>
              </a:tabLst>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Non-significant differences (p &gt; 0.05) were found between: </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0 vs. Group 4</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All other group comparisons</a:t>
            </a:r>
          </a:p>
          <a:p>
            <a:endParaRPr lang="en-IN" dirty="0"/>
          </a:p>
        </p:txBody>
      </p:sp>
      <p:pic>
        <p:nvPicPr>
          <p:cNvPr id="12" name="Picture 11">
            <a:extLst>
              <a:ext uri="{FF2B5EF4-FFF2-40B4-BE49-F238E27FC236}">
                <a16:creationId xmlns:a16="http://schemas.microsoft.com/office/drawing/2014/main" id="{4A49DF8C-9722-E8B0-A6E1-20C807FE6110}"/>
              </a:ext>
            </a:extLst>
          </p:cNvPr>
          <p:cNvPicPr>
            <a:picLocks noChangeAspect="1"/>
          </p:cNvPicPr>
          <p:nvPr/>
        </p:nvPicPr>
        <p:blipFill>
          <a:blip r:embed="rId2"/>
          <a:stretch>
            <a:fillRect/>
          </a:stretch>
        </p:blipFill>
        <p:spPr>
          <a:xfrm>
            <a:off x="5122606" y="879329"/>
            <a:ext cx="5330164" cy="5320832"/>
          </a:xfrm>
          <a:prstGeom prst="rect">
            <a:avLst/>
          </a:prstGeom>
        </p:spPr>
      </p:pic>
      <p:pic>
        <p:nvPicPr>
          <p:cNvPr id="15" name="Content Placeholder 5">
            <a:extLst>
              <a:ext uri="{FF2B5EF4-FFF2-40B4-BE49-F238E27FC236}">
                <a16:creationId xmlns:a16="http://schemas.microsoft.com/office/drawing/2014/main" id="{D5AA0185-4925-7DA4-A93E-116E0353F00C}"/>
              </a:ext>
            </a:extLst>
          </p:cNvPr>
          <p:cNvPicPr>
            <a:picLocks noGrp="1" noChangeAspect="1"/>
          </p:cNvPicPr>
          <p:nvPr>
            <p:ph idx="4294967295"/>
          </p:nvPr>
        </p:nvPicPr>
        <p:blipFill>
          <a:blip r:embed="rId3"/>
          <a:stretch>
            <a:fillRect/>
          </a:stretch>
        </p:blipFill>
        <p:spPr>
          <a:xfrm>
            <a:off x="10452770" y="1339238"/>
            <a:ext cx="1690687" cy="4746930"/>
          </a:xfrm>
        </p:spPr>
      </p:pic>
      <p:sp>
        <p:nvSpPr>
          <p:cNvPr id="16" name="TextBox 15">
            <a:extLst>
              <a:ext uri="{FF2B5EF4-FFF2-40B4-BE49-F238E27FC236}">
                <a16:creationId xmlns:a16="http://schemas.microsoft.com/office/drawing/2014/main" id="{97732AD7-AE19-A97C-1092-047D5524163B}"/>
              </a:ext>
            </a:extLst>
          </p:cNvPr>
          <p:cNvSpPr txBox="1"/>
          <p:nvPr/>
        </p:nvSpPr>
        <p:spPr>
          <a:xfrm>
            <a:off x="604291" y="657839"/>
            <a:ext cx="5330164" cy="738664"/>
          </a:xfrm>
          <a:prstGeom prst="rect">
            <a:avLst/>
          </a:prstGeom>
          <a:noFill/>
        </p:spPr>
        <p:txBody>
          <a:bodyPr wrap="square" rtlCol="0">
            <a:spAutoFit/>
          </a:bodyPr>
          <a:lstStyle/>
          <a:p>
            <a:r>
              <a:rPr lang="en-IN" sz="2400" b="1" u="sng" kern="100" dirty="0">
                <a:effectLst/>
                <a:latin typeface="Arial Narrow" panose="020B0606020202030204" pitchFamily="34" charset="0"/>
                <a:ea typeface="Calibri" panose="020F0502020204030204" pitchFamily="34" charset="0"/>
                <a:cs typeface="Times New Roman" panose="02020603050405020304" pitchFamily="18" charset="0"/>
              </a:rPr>
              <a:t>Post-Hoc Tests (Tukey HSD)</a:t>
            </a:r>
          </a:p>
          <a:p>
            <a:endParaRPr lang="en-IN" dirty="0"/>
          </a:p>
        </p:txBody>
      </p:sp>
    </p:spTree>
    <p:extLst>
      <p:ext uri="{BB962C8B-B14F-4D97-AF65-F5344CB8AC3E}">
        <p14:creationId xmlns:p14="http://schemas.microsoft.com/office/powerpoint/2010/main" val="7611839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04DE5108-6F6F-934D-E53D-97F7D45BA9A8}"/>
              </a:ext>
            </a:extLst>
          </p:cNvPr>
          <p:cNvSpPr>
            <a:spLocks noGrp="1"/>
          </p:cNvSpPr>
          <p:nvPr>
            <p:ph type="subTitle" idx="1"/>
          </p:nvPr>
        </p:nvSpPr>
        <p:spPr>
          <a:xfrm>
            <a:off x="580102" y="585215"/>
            <a:ext cx="8642555" cy="1320669"/>
          </a:xfrm>
        </p:spPr>
        <p:txBody>
          <a:bodyPr/>
          <a:lstStyle/>
          <a:p>
            <a:pPr algn="l">
              <a:lnSpc>
                <a:spcPct val="107000"/>
              </a:lnSpc>
              <a:spcAft>
                <a:spcPts val="800"/>
              </a:spcAft>
              <a:buNone/>
            </a:pPr>
            <a:r>
              <a:rPr lang="en-IN" sz="1800" b="1" u="sng" kern="100" dirty="0">
                <a:solidFill>
                  <a:schemeClr val="bg1"/>
                </a:solidFill>
                <a:effectLst/>
                <a:latin typeface="Arial Narrow" panose="020B0606020202030204" pitchFamily="34" charset="0"/>
                <a:ea typeface="Calibri" panose="020F0502020204030204" pitchFamily="34" charset="0"/>
                <a:cs typeface="Times New Roman" panose="02020603050405020304" pitchFamily="18" charset="0"/>
              </a:rPr>
              <a:t>Overall Interpretation:</a:t>
            </a:r>
          </a:p>
          <a:p>
            <a:pPr algn="l">
              <a:lnSpc>
                <a:spcPct val="107000"/>
              </a:lnSpc>
              <a:spcAft>
                <a:spcPts val="800"/>
              </a:spcAft>
            </a:pPr>
            <a:r>
              <a:rPr lang="en-IN" sz="18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The results indicate that BMI differs significantly based on fast food consumption patterns. Specifically:</a:t>
            </a:r>
          </a:p>
          <a:p>
            <a:endParaRPr lang="en-IN" dirty="0"/>
          </a:p>
        </p:txBody>
      </p:sp>
      <p:sp>
        <p:nvSpPr>
          <p:cNvPr id="7" name="TextBox 6">
            <a:extLst>
              <a:ext uri="{FF2B5EF4-FFF2-40B4-BE49-F238E27FC236}">
                <a16:creationId xmlns:a16="http://schemas.microsoft.com/office/drawing/2014/main" id="{C8D54D78-E929-C68C-1EFF-6FDA00F02D4A}"/>
              </a:ext>
            </a:extLst>
          </p:cNvPr>
          <p:cNvSpPr txBox="1"/>
          <p:nvPr/>
        </p:nvSpPr>
        <p:spPr>
          <a:xfrm>
            <a:off x="580103" y="1905884"/>
            <a:ext cx="9891252" cy="2452082"/>
          </a:xfrm>
          <a:prstGeom prst="rect">
            <a:avLst/>
          </a:prstGeom>
          <a:noFill/>
        </p:spPr>
        <p:txBody>
          <a:bodyPr wrap="square" rtlCol="0">
            <a:spAutoFit/>
          </a:bodyPr>
          <a:lstStyle/>
          <a:p>
            <a:pPr marL="342900" lvl="0" indent="-342900">
              <a:lnSpc>
                <a:spcPct val="107000"/>
              </a:lnSpc>
              <a:spcAft>
                <a:spcPts val="800"/>
              </a:spcAft>
              <a:buFont typeface="+mj-lt"/>
              <a:buAutoNum type="arabicPeriod"/>
              <a:tabLst>
                <a:tab pos="457200" algn="l"/>
              </a:tabLst>
            </a:pPr>
            <a:r>
              <a:rPr lang="en-IN" sz="18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Group </a:t>
            </a:r>
            <a:r>
              <a:rPr lang="en-IN" kern="100" dirty="0">
                <a:solidFill>
                  <a:schemeClr val="accent5">
                    <a:lumMod val="50000"/>
                  </a:schemeClr>
                </a:solidFill>
                <a:latin typeface="Arial Narrow" panose="020B0606020202030204" pitchFamily="34" charset="0"/>
                <a:ea typeface="Calibri" panose="020F0502020204030204" pitchFamily="34" charset="0"/>
                <a:cs typeface="Times New Roman" panose="02020603050405020304" pitchFamily="18" charset="0"/>
              </a:rPr>
              <a:t>“Daily” </a:t>
            </a:r>
            <a:r>
              <a:rPr lang="en-IN" sz="18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shows significantly higher BMI values compared to Groups 1 and 3.</a:t>
            </a:r>
          </a:p>
          <a:p>
            <a:pPr marL="342900" lvl="0" indent="-342900">
              <a:lnSpc>
                <a:spcPct val="107000"/>
              </a:lnSpc>
              <a:spcAft>
                <a:spcPts val="800"/>
              </a:spcAft>
              <a:buFont typeface="+mj-lt"/>
              <a:buAutoNum type="arabicPeriod"/>
              <a:tabLst>
                <a:tab pos="457200" algn="l"/>
              </a:tabLst>
            </a:pPr>
            <a:r>
              <a:rPr lang="en-IN" sz="18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The mean BMI progresses in this order: Group 1 (19.26) &lt; Group 3 (19.81) &lt; Group 2 (20.70) &lt; Group 4 (21.15) &lt; Group 0 (23.39).</a:t>
            </a:r>
          </a:p>
          <a:p>
            <a:pPr marL="342900" lvl="0" indent="-342900">
              <a:lnSpc>
                <a:spcPct val="107000"/>
              </a:lnSpc>
              <a:spcAft>
                <a:spcPts val="800"/>
              </a:spcAft>
              <a:buFont typeface="+mj-lt"/>
              <a:buAutoNum type="arabicPeriod"/>
              <a:tabLst>
                <a:tab pos="457200" algn="l"/>
              </a:tabLst>
            </a:pPr>
            <a:r>
              <a:rPr lang="en-IN" kern="100" dirty="0">
                <a:solidFill>
                  <a:schemeClr val="accent5">
                    <a:lumMod val="50000"/>
                  </a:schemeClr>
                </a:solidFill>
                <a:latin typeface="Arial Narrow" panose="020B0606020202030204" pitchFamily="34" charset="0"/>
                <a:ea typeface="Calibri" panose="020F0502020204030204" pitchFamily="34" charset="0"/>
                <a:cs typeface="Times New Roman" panose="02020603050405020304" pitchFamily="18" charset="0"/>
              </a:rPr>
              <a:t>T</a:t>
            </a:r>
            <a:r>
              <a:rPr lang="en-IN" sz="18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he pattern suggests that more frequent fast food consumption (Group 0) is associated with higher BMI, while less frequent consumption patterns show lower BMI values.</a:t>
            </a:r>
          </a:p>
          <a:p>
            <a:pPr marL="342900" lvl="0" indent="-342900">
              <a:lnSpc>
                <a:spcPct val="107000"/>
              </a:lnSpc>
              <a:spcAft>
                <a:spcPts val="800"/>
              </a:spcAft>
              <a:buFont typeface="+mj-lt"/>
              <a:buAutoNum type="arabicPeriod"/>
              <a:tabLst>
                <a:tab pos="457200" algn="l"/>
              </a:tabLst>
            </a:pPr>
            <a:r>
              <a:rPr lang="en-IN" sz="1800"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All group means fall within the "normal weight" BMI category (18.5-24.9), though Group 0 is approaching the upper boundary.</a:t>
            </a:r>
          </a:p>
        </p:txBody>
      </p:sp>
      <p:sp>
        <p:nvSpPr>
          <p:cNvPr id="9" name="TextBox 8">
            <a:extLst>
              <a:ext uri="{FF2B5EF4-FFF2-40B4-BE49-F238E27FC236}">
                <a16:creationId xmlns:a16="http://schemas.microsoft.com/office/drawing/2014/main" id="{29635B31-CC89-8269-21F3-C559ECC603AE}"/>
              </a:ext>
            </a:extLst>
          </p:cNvPr>
          <p:cNvSpPr txBox="1"/>
          <p:nvPr/>
        </p:nvSpPr>
        <p:spPr>
          <a:xfrm>
            <a:off x="580102" y="5083277"/>
            <a:ext cx="9389808" cy="1200329"/>
          </a:xfrm>
          <a:prstGeom prst="rect">
            <a:avLst/>
          </a:prstGeom>
          <a:noFill/>
        </p:spPr>
        <p:txBody>
          <a:bodyPr wrap="square" rtlCol="0">
            <a:spAutoFit/>
          </a:bodyPr>
          <a:lstStyle/>
          <a:p>
            <a:r>
              <a:rPr lang="en-IN" kern="100" dirty="0">
                <a:solidFill>
                  <a:schemeClr val="accent5">
                    <a:lumMod val="50000"/>
                  </a:schemeClr>
                </a:solidFill>
                <a:effectLst/>
                <a:latin typeface="Arial Narrow" panose="020B0606020202030204" pitchFamily="34" charset="0"/>
                <a:ea typeface="Calibri" panose="020F0502020204030204" pitchFamily="34" charset="0"/>
                <a:cs typeface="Times New Roman" panose="02020603050405020304" pitchFamily="18" charset="0"/>
              </a:rPr>
              <a:t>This analysis provides statistical evidence for a relationship between fast food consumption frequency and BMI in your sample, with the highest consumption frequency group showing significantly higher BMI values than some of the lower consumption groups.</a:t>
            </a:r>
          </a:p>
          <a:p>
            <a:endParaRPr lang="en-IN" dirty="0"/>
          </a:p>
        </p:txBody>
      </p:sp>
    </p:spTree>
    <p:extLst>
      <p:ext uri="{BB962C8B-B14F-4D97-AF65-F5344CB8AC3E}">
        <p14:creationId xmlns:p14="http://schemas.microsoft.com/office/powerpoint/2010/main" val="444497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1EC7D-BE2C-087C-45EF-69F6F5A98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7E7F9-835B-4500-FFA6-EC46DF3B4F80}"/>
              </a:ext>
            </a:extLst>
          </p:cNvPr>
          <p:cNvSpPr>
            <a:spLocks noGrp="1"/>
          </p:cNvSpPr>
          <p:nvPr>
            <p:ph type="ctrTitle"/>
          </p:nvPr>
        </p:nvSpPr>
        <p:spPr>
          <a:xfrm>
            <a:off x="2923867" y="1892229"/>
            <a:ext cx="6688394" cy="926727"/>
          </a:xfrm>
        </p:spPr>
        <p:txBody>
          <a:bodyPr>
            <a:normAutofit fontScale="90000"/>
          </a:bodyPr>
          <a:lstStyle/>
          <a:p>
            <a:r>
              <a:rPr lang="en-IN" sz="4400" b="1" dirty="0">
                <a:latin typeface="Goudy Old Style" panose="02020502050305020303" pitchFamily="18" charset="0"/>
              </a:rPr>
              <a:t>CHAPTER 4</a:t>
            </a:r>
          </a:p>
        </p:txBody>
      </p:sp>
      <p:sp>
        <p:nvSpPr>
          <p:cNvPr id="4" name="Title 1">
            <a:extLst>
              <a:ext uri="{FF2B5EF4-FFF2-40B4-BE49-F238E27FC236}">
                <a16:creationId xmlns:a16="http://schemas.microsoft.com/office/drawing/2014/main" id="{20FA925D-78A6-1460-59C7-2EABEC98F0FB}"/>
              </a:ext>
            </a:extLst>
          </p:cNvPr>
          <p:cNvSpPr txBox="1">
            <a:spLocks/>
          </p:cNvSpPr>
          <p:nvPr/>
        </p:nvSpPr>
        <p:spPr bwMode="blackWhite">
          <a:xfrm>
            <a:off x="1509251" y="3112794"/>
            <a:ext cx="9517626" cy="632411"/>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52500" lnSpcReduction="2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IN" sz="4400" b="1" dirty="0">
                <a:solidFill>
                  <a:schemeClr val="bg1"/>
                </a:solidFill>
                <a:latin typeface="Goudy Old Style" panose="02020502050305020303" pitchFamily="18" charset="0"/>
              </a:rPr>
              <a:t> Evaluating Fast Food Satisfaction</a:t>
            </a:r>
          </a:p>
        </p:txBody>
      </p:sp>
    </p:spTree>
    <p:extLst>
      <p:ext uri="{BB962C8B-B14F-4D97-AF65-F5344CB8AC3E}">
        <p14:creationId xmlns:p14="http://schemas.microsoft.com/office/powerpoint/2010/main" val="3978480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FF41B9A-31E3-0551-FF95-BCAF47CA4C6A}"/>
              </a:ext>
            </a:extLst>
          </p:cNvPr>
          <p:cNvSpPr>
            <a:spLocks noGrp="1"/>
          </p:cNvSpPr>
          <p:nvPr>
            <p:ph type="body" sz="half" idx="2"/>
          </p:nvPr>
        </p:nvSpPr>
        <p:spPr>
          <a:xfrm>
            <a:off x="778213" y="2188723"/>
            <a:ext cx="4688732" cy="3501957"/>
          </a:xfrm>
        </p:spPr>
        <p:txBody>
          <a:bodyPr>
            <a:normAutofit fontScale="92500" lnSpcReduction="20000"/>
          </a:bodyPr>
          <a:lstStyle/>
          <a:p>
            <a:pPr marL="285750" indent="-285750" algn="l">
              <a:buClr>
                <a:schemeClr val="tx1"/>
              </a:buClr>
              <a:buFont typeface="Wingdings" panose="05000000000000000000" pitchFamily="2" charset="2"/>
              <a:buChar char="Ø"/>
            </a:pPr>
            <a:r>
              <a:rPr lang="en-US" sz="1900" dirty="0">
                <a:solidFill>
                  <a:schemeClr val="tx1"/>
                </a:solidFill>
                <a:latin typeface="Arial" panose="020B0604020202020204" pitchFamily="34" charset="0"/>
                <a:cs typeface="Arial" panose="020B0604020202020204" pitchFamily="34" charset="0"/>
              </a:rPr>
              <a:t>The chi-square statistic obtained was </a:t>
            </a:r>
            <a:r>
              <a:rPr lang="en-US" sz="1900" b="1" dirty="0">
                <a:solidFill>
                  <a:schemeClr val="tx1"/>
                </a:solidFill>
                <a:latin typeface="Arial" panose="020B0604020202020204" pitchFamily="34" charset="0"/>
                <a:cs typeface="Arial" panose="020B0604020202020204" pitchFamily="34" charset="0"/>
              </a:rPr>
              <a:t>16.74</a:t>
            </a:r>
            <a:r>
              <a:rPr lang="en-US" sz="1900" dirty="0">
                <a:solidFill>
                  <a:schemeClr val="tx1"/>
                </a:solidFill>
                <a:latin typeface="Arial" panose="020B0604020202020204" pitchFamily="34" charset="0"/>
                <a:cs typeface="Arial" panose="020B0604020202020204" pitchFamily="34" charset="0"/>
              </a:rPr>
              <a:t>, with a p-value of</a:t>
            </a:r>
            <a:r>
              <a:rPr lang="en-US" sz="1900" b="1" dirty="0">
                <a:solidFill>
                  <a:schemeClr val="tx1"/>
                </a:solidFill>
                <a:latin typeface="Arial" panose="020B0604020202020204" pitchFamily="34" charset="0"/>
                <a:cs typeface="Arial" panose="020B0604020202020204" pitchFamily="34" charset="0"/>
              </a:rPr>
              <a:t> 0.032.</a:t>
            </a:r>
            <a:r>
              <a:rPr lang="en-US" sz="1900" dirty="0">
                <a:solidFill>
                  <a:schemeClr val="tx1"/>
                </a:solidFill>
                <a:latin typeface="Arial" panose="020B0604020202020204" pitchFamily="34" charset="0"/>
                <a:cs typeface="Arial" panose="020B0604020202020204" pitchFamily="34" charset="0"/>
              </a:rPr>
              <a:t> Since the p-value is less than 0.05, we reject the null    hypothesis, indicating that there is a statistically significant association between household income and fast food consumption.</a:t>
            </a:r>
          </a:p>
          <a:p>
            <a:pPr marL="285750" indent="-285750" algn="l">
              <a:buClr>
                <a:schemeClr val="tx1"/>
              </a:buClr>
              <a:buFont typeface="Wingdings" panose="05000000000000000000" pitchFamily="2" charset="2"/>
              <a:buChar char="Ø"/>
            </a:pPr>
            <a:endParaRPr lang="en-US" sz="1900" dirty="0">
              <a:solidFill>
                <a:schemeClr val="tx1"/>
              </a:solidFill>
              <a:latin typeface="Arial" panose="020B0604020202020204" pitchFamily="34" charset="0"/>
              <a:cs typeface="Arial" panose="020B0604020202020204" pitchFamily="34" charset="0"/>
            </a:endParaRPr>
          </a:p>
          <a:p>
            <a:pPr marL="285750" indent="-285750" algn="l">
              <a:buClr>
                <a:schemeClr val="tx1"/>
              </a:buClr>
              <a:buFont typeface="Wingdings" panose="05000000000000000000" pitchFamily="2" charset="2"/>
              <a:buChar char="Ø"/>
            </a:pPr>
            <a:r>
              <a:rPr lang="en-US" sz="1900" dirty="0">
                <a:solidFill>
                  <a:schemeClr val="tx1"/>
                </a:solidFill>
                <a:latin typeface="Arial" panose="020B0604020202020204" pitchFamily="34" charset="0"/>
                <a:cs typeface="Arial" panose="020B0604020202020204" pitchFamily="34" charset="0"/>
              </a:rPr>
              <a:t> These findings suggest that middle-income individuals (15,000–80,000) tend to consume fast food more frequently compared to lower  and higher-income groups, which is statistically significant.</a:t>
            </a:r>
          </a:p>
          <a:p>
            <a:endParaRPr lang="en-US" dirty="0"/>
          </a:p>
        </p:txBody>
      </p:sp>
      <p:pic>
        <p:nvPicPr>
          <p:cNvPr id="6" name="Picture 5">
            <a:extLst>
              <a:ext uri="{FF2B5EF4-FFF2-40B4-BE49-F238E27FC236}">
                <a16:creationId xmlns:a16="http://schemas.microsoft.com/office/drawing/2014/main" id="{594D3792-C64E-8C41-FC87-9D88D4DF799B}"/>
              </a:ext>
            </a:extLst>
          </p:cNvPr>
          <p:cNvPicPr>
            <a:picLocks noChangeAspect="1"/>
          </p:cNvPicPr>
          <p:nvPr/>
        </p:nvPicPr>
        <p:blipFill>
          <a:blip r:embed="rId2"/>
          <a:stretch>
            <a:fillRect/>
          </a:stretch>
        </p:blipFill>
        <p:spPr>
          <a:xfrm>
            <a:off x="6263148" y="1047784"/>
            <a:ext cx="5728003" cy="528419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209A17AF-FF8E-09A9-1DBC-ABCE2B90A886}"/>
              </a:ext>
            </a:extLst>
          </p:cNvPr>
          <p:cNvSpPr txBox="1"/>
          <p:nvPr/>
        </p:nvSpPr>
        <p:spPr>
          <a:xfrm>
            <a:off x="975198" y="1493355"/>
            <a:ext cx="6094378" cy="461665"/>
          </a:xfrm>
          <a:prstGeom prst="rect">
            <a:avLst/>
          </a:prstGeom>
          <a:noFill/>
        </p:spPr>
        <p:txBody>
          <a:bodyPr wrap="square">
            <a:spAutoFit/>
          </a:bodyPr>
          <a:lstStyle/>
          <a:p>
            <a:r>
              <a:rPr lang="en-US" sz="2400" b="1" u="sng" dirty="0"/>
              <a:t>Conclusion:</a:t>
            </a:r>
          </a:p>
        </p:txBody>
      </p:sp>
      <p:sp>
        <p:nvSpPr>
          <p:cNvPr id="13" name="Title 1">
            <a:extLst>
              <a:ext uri="{FF2B5EF4-FFF2-40B4-BE49-F238E27FC236}">
                <a16:creationId xmlns:a16="http://schemas.microsoft.com/office/drawing/2014/main" id="{D220FEFE-EAE7-0157-C09D-79CDFBDBD73A}"/>
              </a:ext>
            </a:extLst>
          </p:cNvPr>
          <p:cNvSpPr>
            <a:spLocks noGrp="1"/>
          </p:cNvSpPr>
          <p:nvPr>
            <p:ph type="title"/>
          </p:nvPr>
        </p:nvSpPr>
        <p:spPr>
          <a:xfrm>
            <a:off x="1384878" y="107004"/>
            <a:ext cx="9455286" cy="583660"/>
          </a:xfrm>
        </p:spPr>
        <p:txBody>
          <a:bodyPr>
            <a:noAutofit/>
          </a:bodyPr>
          <a:lstStyle/>
          <a:p>
            <a:r>
              <a:rPr lang="en-US" sz="1600" b="1" dirty="0">
                <a:solidFill>
                  <a:schemeClr val="accent3"/>
                </a:solidFill>
              </a:rPr>
              <a:t>Household income range(monthly) vs </a:t>
            </a:r>
            <a:r>
              <a:rPr lang="en-US" sz="1600" b="1" dirty="0" err="1">
                <a:solidFill>
                  <a:schemeClr val="accent3"/>
                </a:solidFill>
              </a:rPr>
              <a:t>fastfood</a:t>
            </a:r>
            <a:r>
              <a:rPr lang="en-US" sz="1600" b="1" dirty="0">
                <a:solidFill>
                  <a:schemeClr val="accent3"/>
                </a:solidFill>
              </a:rPr>
              <a:t> consumption</a:t>
            </a:r>
            <a:endParaRPr lang="en-IN" sz="1600" b="1" dirty="0">
              <a:solidFill>
                <a:schemeClr val="accent3"/>
              </a:solidFill>
            </a:endParaRPr>
          </a:p>
        </p:txBody>
      </p:sp>
    </p:spTree>
    <p:extLst>
      <p:ext uri="{BB962C8B-B14F-4D97-AF65-F5344CB8AC3E}">
        <p14:creationId xmlns:p14="http://schemas.microsoft.com/office/powerpoint/2010/main" val="10105964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3246-0E79-060E-53E5-DA6E01CA3378}"/>
              </a:ext>
            </a:extLst>
          </p:cNvPr>
          <p:cNvSpPr>
            <a:spLocks noGrp="1"/>
          </p:cNvSpPr>
          <p:nvPr>
            <p:ph type="ctrTitle"/>
          </p:nvPr>
        </p:nvSpPr>
        <p:spPr>
          <a:xfrm>
            <a:off x="1465006" y="2714112"/>
            <a:ext cx="9438969" cy="984664"/>
          </a:xfrm>
        </p:spPr>
        <p:txBody>
          <a:bodyPr>
            <a:normAutofit fontScale="90000"/>
          </a:bodyPr>
          <a:lstStyle/>
          <a:p>
            <a:r>
              <a:rPr lang="en-US" sz="3200" b="1" dirty="0">
                <a:solidFill>
                  <a:schemeClr val="bg1">
                    <a:lumMod val="95000"/>
                    <a:lumOff val="5000"/>
                  </a:schemeClr>
                </a:solidFill>
                <a:latin typeface="Goudy Old Style" panose="02020502050305020303" pitchFamily="18" charset="0"/>
                <a:cs typeface="Arial" panose="020B0604020202020204" pitchFamily="34" charset="0"/>
              </a:rPr>
              <a:t>To evaluate satisfaction levels</a:t>
            </a:r>
            <a:br>
              <a:rPr lang="en-US" sz="3200" b="1" dirty="0">
                <a:solidFill>
                  <a:schemeClr val="bg1">
                    <a:lumMod val="95000"/>
                    <a:lumOff val="5000"/>
                  </a:schemeClr>
                </a:solidFill>
                <a:latin typeface="Goudy Old Style" panose="02020502050305020303" pitchFamily="18" charset="0"/>
                <a:cs typeface="Arial" panose="020B0604020202020204" pitchFamily="34" charset="0"/>
              </a:rPr>
            </a:br>
            <a:r>
              <a:rPr lang="en-US" sz="3200" b="1" dirty="0">
                <a:solidFill>
                  <a:schemeClr val="bg1">
                    <a:lumMod val="95000"/>
                    <a:lumOff val="5000"/>
                  </a:schemeClr>
                </a:solidFill>
                <a:latin typeface="Goudy Old Style" panose="02020502050305020303" pitchFamily="18" charset="0"/>
                <a:cs typeface="Arial" panose="020B0604020202020204" pitchFamily="34" charset="0"/>
              </a:rPr>
              <a:t>(younger adults)</a:t>
            </a:r>
            <a:endParaRPr lang="en-IN" sz="2200" dirty="0"/>
          </a:p>
        </p:txBody>
      </p:sp>
      <p:sp>
        <p:nvSpPr>
          <p:cNvPr id="3" name="Subtitle 2">
            <a:extLst>
              <a:ext uri="{FF2B5EF4-FFF2-40B4-BE49-F238E27FC236}">
                <a16:creationId xmlns:a16="http://schemas.microsoft.com/office/drawing/2014/main" id="{22209CCF-FA36-5BCE-A8AE-1A7BF40E92B6}"/>
              </a:ext>
            </a:extLst>
          </p:cNvPr>
          <p:cNvSpPr>
            <a:spLocks noGrp="1"/>
          </p:cNvSpPr>
          <p:nvPr>
            <p:ph type="subTitle" idx="1"/>
          </p:nvPr>
        </p:nvSpPr>
        <p:spPr>
          <a:xfrm>
            <a:off x="2695193" y="4352543"/>
            <a:ext cx="6718971" cy="1362457"/>
          </a:xfrm>
        </p:spPr>
        <p:txBody>
          <a:bodyPr>
            <a:normAutofit fontScale="77500" lnSpcReduction="20000"/>
          </a:bodyPr>
          <a:lstStyle/>
          <a:p>
            <a:pPr marL="342900" indent="-342900" algn="l">
              <a:buClr>
                <a:schemeClr val="bg1"/>
              </a:buClr>
              <a:buFont typeface="Wingdings" panose="05000000000000000000" pitchFamily="2" charset="2"/>
              <a:buChar char="q"/>
            </a:pPr>
            <a:r>
              <a:rPr lang="en-IN" b="1" dirty="0">
                <a:solidFill>
                  <a:schemeClr val="bg1"/>
                </a:solidFill>
                <a:latin typeface="Arial" panose="020B0604020202020204" pitchFamily="34" charset="0"/>
                <a:cs typeface="Arial" panose="020B0604020202020204" pitchFamily="34" charset="0"/>
              </a:rPr>
              <a:t>Median test</a:t>
            </a:r>
          </a:p>
          <a:p>
            <a:pPr algn="l">
              <a:buClr>
                <a:schemeClr val="bg1"/>
              </a:buClr>
            </a:pPr>
            <a:r>
              <a:rPr lang="en-IN" sz="2300" b="1" dirty="0">
                <a:solidFill>
                  <a:schemeClr val="tx1"/>
                </a:solidFill>
                <a:latin typeface="Arial" panose="020B0604020202020204" pitchFamily="34" charset="0"/>
                <a:cs typeface="Arial" panose="020B0604020202020204" pitchFamily="34" charset="0"/>
              </a:rPr>
              <a:t>(</a:t>
            </a:r>
            <a:r>
              <a:rPr lang="en-US" sz="2300" b="1" dirty="0">
                <a:solidFill>
                  <a:schemeClr val="tx1"/>
                </a:solidFill>
                <a:latin typeface="Arial" panose="020B0604020202020204" pitchFamily="34" charset="0"/>
                <a:cs typeface="Arial" panose="020B0604020202020204" pitchFamily="34" charset="0"/>
              </a:rPr>
              <a:t>T</a:t>
            </a:r>
            <a:r>
              <a:rPr lang="en-US" sz="2300" b="1" dirty="0">
                <a:solidFill>
                  <a:schemeClr val="tx1"/>
                </a:solidFill>
              </a:rPr>
              <a:t>o examine the relationship between age and satisfaction with current fast food consumption habits and To examine the relationship between occupation and satisfaction with the quality of fast food in local outlets)</a:t>
            </a:r>
            <a:endParaRPr lang="en-IN" sz="23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2099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08FA-E721-BEFC-1F2C-75411E55881B}"/>
              </a:ext>
            </a:extLst>
          </p:cNvPr>
          <p:cNvSpPr>
            <a:spLocks noGrp="1"/>
          </p:cNvSpPr>
          <p:nvPr>
            <p:ph type="title"/>
          </p:nvPr>
        </p:nvSpPr>
        <p:spPr>
          <a:xfrm>
            <a:off x="544858" y="213158"/>
            <a:ext cx="11102284" cy="736439"/>
          </a:xfrm>
        </p:spPr>
        <p:txBody>
          <a:bodyPr>
            <a:normAutofit fontScale="90000"/>
          </a:bodyPr>
          <a:lstStyle/>
          <a:p>
            <a:r>
              <a:rPr lang="en-US" sz="1800" b="1" dirty="0">
                <a:solidFill>
                  <a:schemeClr val="tx1"/>
                </a:solidFill>
              </a:rPr>
              <a:t>to examine the relationship between age and satisfaction with current fast food consumption habits </a:t>
            </a:r>
            <a:endParaRPr lang="en-IN" dirty="0">
              <a:solidFill>
                <a:schemeClr val="tx1"/>
              </a:solidFill>
            </a:endParaRPr>
          </a:p>
        </p:txBody>
      </p:sp>
      <p:sp>
        <p:nvSpPr>
          <p:cNvPr id="4" name="Text Placeholder 3">
            <a:extLst>
              <a:ext uri="{FF2B5EF4-FFF2-40B4-BE49-F238E27FC236}">
                <a16:creationId xmlns:a16="http://schemas.microsoft.com/office/drawing/2014/main" id="{241794C0-6CEF-86D1-E337-CC01E0B23C04}"/>
              </a:ext>
            </a:extLst>
          </p:cNvPr>
          <p:cNvSpPr>
            <a:spLocks noGrp="1"/>
          </p:cNvSpPr>
          <p:nvPr>
            <p:ph type="body" sz="half" idx="2"/>
          </p:nvPr>
        </p:nvSpPr>
        <p:spPr>
          <a:xfrm>
            <a:off x="325344" y="1664674"/>
            <a:ext cx="5465855" cy="4611948"/>
          </a:xfrm>
        </p:spPr>
        <p:txBody>
          <a:bodyPr/>
          <a:lstStyle/>
          <a:p>
            <a:pPr algn="l"/>
            <a:r>
              <a:rPr lang="en-US" sz="2400" b="1" u="sng" dirty="0">
                <a:solidFill>
                  <a:schemeClr val="tx1"/>
                </a:solidFill>
              </a:rPr>
              <a:t>Conclusion</a:t>
            </a:r>
            <a:r>
              <a:rPr lang="en-US" sz="1600" b="1" u="sng" dirty="0">
                <a:solidFill>
                  <a:schemeClr val="tx1"/>
                </a:solidFill>
              </a:rPr>
              <a:t>:</a:t>
            </a:r>
          </a:p>
          <a:p>
            <a:pPr marL="342900" indent="-342900" algn="l">
              <a:buClr>
                <a:schemeClr val="tx1"/>
              </a:buClr>
              <a:buFont typeface="Wingdings" panose="05000000000000000000" pitchFamily="2" charset="2"/>
              <a:buChar char="Ø"/>
            </a:pPr>
            <a:r>
              <a:rPr lang="en-US" sz="2400" dirty="0">
                <a:solidFill>
                  <a:schemeClr val="accent6">
                    <a:lumMod val="50000"/>
                  </a:schemeClr>
                </a:solidFill>
                <a:latin typeface="Arial Narrow" panose="020B0606020202030204" pitchFamily="34" charset="0"/>
              </a:rPr>
              <a:t>The p-value (0.000) is less than 0.05, indicating a statistically significant relationship between age and satisfaction with fast food consumption habits. </a:t>
            </a:r>
          </a:p>
          <a:p>
            <a:pPr marL="342900" indent="-342900" algn="l">
              <a:buClr>
                <a:schemeClr val="tx1"/>
              </a:buClr>
              <a:buFont typeface="Wingdings" panose="05000000000000000000" pitchFamily="2" charset="2"/>
              <a:buChar char="Ø"/>
            </a:pPr>
            <a:r>
              <a:rPr lang="en-US" sz="2400" dirty="0">
                <a:solidFill>
                  <a:schemeClr val="accent6">
                    <a:lumMod val="50000"/>
                  </a:schemeClr>
                </a:solidFill>
                <a:latin typeface="Arial Narrow" panose="020B0606020202030204" pitchFamily="34" charset="0"/>
              </a:rPr>
              <a:t>This suggests that satisfaction levels vary significantly across  different age groups</a:t>
            </a:r>
            <a:r>
              <a:rPr lang="en-US" sz="2400" dirty="0">
                <a:solidFill>
                  <a:schemeClr val="tx1"/>
                </a:solidFill>
                <a:latin typeface="Arial Narrow" panose="020B0606020202030204" pitchFamily="34" charset="0"/>
              </a:rPr>
              <a:t>.</a:t>
            </a:r>
          </a:p>
        </p:txBody>
      </p:sp>
      <p:pic>
        <p:nvPicPr>
          <p:cNvPr id="6" name="Picture 5">
            <a:extLst>
              <a:ext uri="{FF2B5EF4-FFF2-40B4-BE49-F238E27FC236}">
                <a16:creationId xmlns:a16="http://schemas.microsoft.com/office/drawing/2014/main" id="{078A0A85-800B-7047-4C1F-E0D683B496B6}"/>
              </a:ext>
            </a:extLst>
          </p:cNvPr>
          <p:cNvPicPr>
            <a:picLocks noChangeAspect="1"/>
          </p:cNvPicPr>
          <p:nvPr/>
        </p:nvPicPr>
        <p:blipFill>
          <a:blip r:embed="rId2"/>
          <a:stretch>
            <a:fillRect/>
          </a:stretch>
        </p:blipFill>
        <p:spPr>
          <a:xfrm>
            <a:off x="6272984" y="1157653"/>
            <a:ext cx="5683042" cy="5317066"/>
          </a:xfrm>
          <a:prstGeom prst="rect">
            <a:avLst/>
          </a:prstGeom>
        </p:spPr>
      </p:pic>
    </p:spTree>
    <p:extLst>
      <p:ext uri="{BB962C8B-B14F-4D97-AF65-F5344CB8AC3E}">
        <p14:creationId xmlns:p14="http://schemas.microsoft.com/office/powerpoint/2010/main" val="464836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E090-515A-D26F-C721-D5B64F75BB9F}"/>
              </a:ext>
            </a:extLst>
          </p:cNvPr>
          <p:cNvSpPr>
            <a:spLocks noGrp="1"/>
          </p:cNvSpPr>
          <p:nvPr>
            <p:ph type="title"/>
          </p:nvPr>
        </p:nvSpPr>
        <p:spPr>
          <a:xfrm>
            <a:off x="419269" y="177962"/>
            <a:ext cx="11353462" cy="736439"/>
          </a:xfrm>
        </p:spPr>
        <p:txBody>
          <a:bodyPr>
            <a:normAutofit fontScale="90000"/>
          </a:bodyPr>
          <a:lstStyle/>
          <a:p>
            <a:r>
              <a:rPr lang="en-US" sz="1800" b="1" dirty="0">
                <a:solidFill>
                  <a:schemeClr val="tx1"/>
                </a:solidFill>
              </a:rPr>
              <a:t>TO examine the relationship between occupation and satisfaction with the quality of fast food in local outlets</a:t>
            </a:r>
            <a:endParaRPr lang="en-IN" dirty="0">
              <a:solidFill>
                <a:schemeClr val="tx1"/>
              </a:solidFill>
            </a:endParaRPr>
          </a:p>
        </p:txBody>
      </p:sp>
      <p:sp>
        <p:nvSpPr>
          <p:cNvPr id="4" name="Text Placeholder 3">
            <a:extLst>
              <a:ext uri="{FF2B5EF4-FFF2-40B4-BE49-F238E27FC236}">
                <a16:creationId xmlns:a16="http://schemas.microsoft.com/office/drawing/2014/main" id="{AA4A2E94-01CA-E250-8D5E-1FD405CD49B4}"/>
              </a:ext>
            </a:extLst>
          </p:cNvPr>
          <p:cNvSpPr>
            <a:spLocks noGrp="1"/>
          </p:cNvSpPr>
          <p:nvPr>
            <p:ph type="body" sz="half" idx="2"/>
          </p:nvPr>
        </p:nvSpPr>
        <p:spPr>
          <a:xfrm>
            <a:off x="517256" y="1621608"/>
            <a:ext cx="4969143" cy="4417947"/>
          </a:xfrm>
        </p:spPr>
        <p:txBody>
          <a:bodyPr/>
          <a:lstStyle/>
          <a:p>
            <a:pPr algn="l"/>
            <a:r>
              <a:rPr lang="en-US" sz="2400" b="1" u="sng" dirty="0">
                <a:solidFill>
                  <a:schemeClr val="tx1"/>
                </a:solidFill>
              </a:rPr>
              <a:t>Conclusion:</a:t>
            </a:r>
          </a:p>
          <a:p>
            <a:pPr marL="285750" indent="-285750" algn="l">
              <a:buClr>
                <a:schemeClr val="tx1"/>
              </a:buClr>
              <a:buFont typeface="Wingdings" panose="05000000000000000000" pitchFamily="2" charset="2"/>
              <a:buChar char="Ø"/>
            </a:pPr>
            <a:r>
              <a:rPr lang="en-US" sz="2400" dirty="0">
                <a:solidFill>
                  <a:schemeClr val="accent6">
                    <a:lumMod val="50000"/>
                  </a:schemeClr>
                </a:solidFill>
                <a:latin typeface="Arial Narrow" panose="020B0606020202030204" pitchFamily="34" charset="0"/>
              </a:rPr>
              <a:t>The p-value (0.000) is less than 0.05, indicating a statistically significant relationship between occupation and satisfaction with fast food quality.</a:t>
            </a:r>
          </a:p>
          <a:p>
            <a:pPr marL="285750" indent="-285750" algn="l">
              <a:buClr>
                <a:schemeClr val="tx1"/>
              </a:buClr>
              <a:buFont typeface="Wingdings" panose="05000000000000000000" pitchFamily="2" charset="2"/>
              <a:buChar char="Ø"/>
            </a:pPr>
            <a:r>
              <a:rPr lang="en-US" sz="2400" dirty="0">
                <a:solidFill>
                  <a:schemeClr val="accent6">
                    <a:lumMod val="50000"/>
                  </a:schemeClr>
                </a:solidFill>
                <a:latin typeface="Arial Narrow" panose="020B0606020202030204" pitchFamily="34" charset="0"/>
              </a:rPr>
              <a:t>This suggests that satisfaction levels vary significantly across different occupational groups.</a:t>
            </a:r>
          </a:p>
          <a:p>
            <a:pPr marL="285750" indent="-285750" algn="l">
              <a:buClr>
                <a:schemeClr val="accent3">
                  <a:lumMod val="75000"/>
                </a:schemeClr>
              </a:buClr>
              <a:buFont typeface="Wingdings" panose="05000000000000000000" pitchFamily="2" charset="2"/>
              <a:buChar char="Ø"/>
            </a:pPr>
            <a:endParaRPr lang="en-US" sz="2400" dirty="0">
              <a:solidFill>
                <a:srgbClr val="C00000"/>
              </a:solidFill>
            </a:endParaRPr>
          </a:p>
          <a:p>
            <a:pPr algn="r"/>
            <a:endParaRPr lang="en-IN" dirty="0"/>
          </a:p>
        </p:txBody>
      </p:sp>
      <p:pic>
        <p:nvPicPr>
          <p:cNvPr id="6" name="Picture 5">
            <a:extLst>
              <a:ext uri="{FF2B5EF4-FFF2-40B4-BE49-F238E27FC236}">
                <a16:creationId xmlns:a16="http://schemas.microsoft.com/office/drawing/2014/main" id="{E7BB5B74-F48B-8A33-BD7F-CA14B33F1B55}"/>
              </a:ext>
            </a:extLst>
          </p:cNvPr>
          <p:cNvPicPr>
            <a:picLocks noChangeAspect="1"/>
          </p:cNvPicPr>
          <p:nvPr/>
        </p:nvPicPr>
        <p:blipFill>
          <a:blip r:embed="rId2"/>
          <a:stretch>
            <a:fillRect/>
          </a:stretch>
        </p:blipFill>
        <p:spPr>
          <a:xfrm>
            <a:off x="6374569" y="1170040"/>
            <a:ext cx="5398161" cy="5073444"/>
          </a:xfrm>
          <a:prstGeom prst="rect">
            <a:avLst/>
          </a:prstGeom>
        </p:spPr>
      </p:pic>
    </p:spTree>
    <p:extLst>
      <p:ext uri="{BB962C8B-B14F-4D97-AF65-F5344CB8AC3E}">
        <p14:creationId xmlns:p14="http://schemas.microsoft.com/office/powerpoint/2010/main" val="1144102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955B-AF88-054C-98A5-A12DA395E004}"/>
              </a:ext>
            </a:extLst>
          </p:cNvPr>
          <p:cNvSpPr>
            <a:spLocks noGrp="1"/>
          </p:cNvSpPr>
          <p:nvPr>
            <p:ph type="ctrTitle"/>
          </p:nvPr>
        </p:nvSpPr>
        <p:spPr>
          <a:xfrm>
            <a:off x="1702340" y="1265562"/>
            <a:ext cx="8889459" cy="1798651"/>
          </a:xfrm>
        </p:spPr>
        <p:txBody>
          <a:bodyPr>
            <a:noAutofit/>
          </a:bodyPr>
          <a:lstStyle/>
          <a:p>
            <a:r>
              <a:rPr lang="en-IN" sz="3200" b="1"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Satisfaction Level Evaluation</a:t>
            </a:r>
            <a:br>
              <a:rPr lang="en-US" sz="16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sz="1600" dirty="0">
              <a:solidFill>
                <a:schemeClr val="bg1">
                  <a:lumMod val="75000"/>
                  <a:lumOff val="25000"/>
                </a:schemeClr>
              </a:solidFill>
            </a:endParaRPr>
          </a:p>
        </p:txBody>
      </p:sp>
      <p:sp>
        <p:nvSpPr>
          <p:cNvPr id="3" name="Subtitle 2">
            <a:extLst>
              <a:ext uri="{FF2B5EF4-FFF2-40B4-BE49-F238E27FC236}">
                <a16:creationId xmlns:a16="http://schemas.microsoft.com/office/drawing/2014/main" id="{C1B626F7-1B71-BF0C-67F9-1A2F2846930D}"/>
              </a:ext>
            </a:extLst>
          </p:cNvPr>
          <p:cNvSpPr>
            <a:spLocks noGrp="1"/>
          </p:cNvSpPr>
          <p:nvPr>
            <p:ph type="subTitle" idx="1"/>
          </p:nvPr>
        </p:nvSpPr>
        <p:spPr>
          <a:xfrm>
            <a:off x="2651103" y="3218600"/>
            <a:ext cx="6889793" cy="3565658"/>
          </a:xfrm>
        </p:spPr>
        <p:txBody>
          <a:bodyPr>
            <a:normAutofit fontScale="25000" lnSpcReduction="20000"/>
          </a:bodyPr>
          <a:lstStyle/>
          <a:p>
            <a:pPr marL="1143000" marR="0" lvl="0" indent="-1143000" algn="l">
              <a:lnSpc>
                <a:spcPct val="107000"/>
              </a:lnSpc>
              <a:spcAft>
                <a:spcPts val="800"/>
              </a:spcAft>
              <a:buClr>
                <a:schemeClr val="bg1">
                  <a:lumMod val="85000"/>
                  <a:lumOff val="15000"/>
                </a:schemeClr>
              </a:buClr>
              <a:buSzPct val="100000"/>
              <a:buFont typeface="Wingdings" panose="05000000000000000000" pitchFamily="2" charset="2"/>
              <a:buChar char="q"/>
              <a:tabLst>
                <a:tab pos="457200" algn="l"/>
              </a:tabLst>
            </a:pPr>
            <a:r>
              <a:rPr lang="en-IN" sz="8000" b="1"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Mann-Whitney U </a:t>
            </a:r>
            <a:r>
              <a:rPr lang="en-IN" sz="80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 To compare satisfaction ratings across demographic groups (since satisfaction is measured on an ordinal scale)</a:t>
            </a:r>
            <a:endParaRPr lang="en-US" sz="80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0" marR="0" lvl="0" indent="-1143000" algn="l">
              <a:lnSpc>
                <a:spcPct val="107000"/>
              </a:lnSpc>
              <a:spcAft>
                <a:spcPts val="800"/>
              </a:spcAft>
              <a:buClr>
                <a:schemeClr val="bg1">
                  <a:lumMod val="85000"/>
                  <a:lumOff val="15000"/>
                </a:schemeClr>
              </a:buClr>
              <a:buSzPct val="100000"/>
              <a:buFont typeface="Wingdings" panose="05000000000000000000" pitchFamily="2" charset="2"/>
              <a:buChar char="q"/>
              <a:tabLst>
                <a:tab pos="457200" algn="l"/>
              </a:tabLst>
            </a:pPr>
            <a:r>
              <a:rPr lang="en-IN" sz="8000" b="1"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Correlation Analysis</a:t>
            </a:r>
            <a:r>
              <a:rPr lang="en-IN" sz="80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 - To examine relationships between: </a:t>
            </a:r>
            <a:endParaRPr lang="en-US" sz="80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600200" marR="0" lvl="1" indent="-1143000" algn="l">
              <a:lnSpc>
                <a:spcPct val="107000"/>
              </a:lnSpc>
              <a:spcAft>
                <a:spcPts val="800"/>
              </a:spcAft>
              <a:buClr>
                <a:schemeClr val="bg1">
                  <a:lumMod val="85000"/>
                  <a:lumOff val="15000"/>
                </a:schemeClr>
              </a:buClr>
              <a:buSzPct val="100000"/>
              <a:buFont typeface="Wingdings" panose="05000000000000000000" pitchFamily="2" charset="2"/>
              <a:buChar char="§"/>
              <a:tabLst>
                <a:tab pos="914400" algn="l"/>
              </a:tabLst>
            </a:pPr>
            <a:r>
              <a:rPr lang="en-IN" sz="80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Satisfaction with hygiene and satisfaction with quality</a:t>
            </a:r>
            <a:endParaRPr lang="en-US" sz="80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600200" marR="0" lvl="1" indent="-1143000" algn="l">
              <a:lnSpc>
                <a:spcPct val="107000"/>
              </a:lnSpc>
              <a:spcAft>
                <a:spcPts val="800"/>
              </a:spcAft>
              <a:buClr>
                <a:schemeClr val="bg1">
                  <a:lumMod val="85000"/>
                  <a:lumOff val="15000"/>
                </a:schemeClr>
              </a:buClr>
              <a:buSzPct val="100000"/>
              <a:buFont typeface="Wingdings" panose="05000000000000000000" pitchFamily="2" charset="2"/>
              <a:buChar char="§"/>
              <a:tabLst>
                <a:tab pos="914400" algn="l"/>
              </a:tabLst>
            </a:pPr>
            <a:r>
              <a:rPr lang="en-IN" sz="80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Satisfaction </a:t>
            </a:r>
            <a:r>
              <a:rPr lang="en-IN" sz="8000" kern="100" dirty="0">
                <a:solidFill>
                  <a:schemeClr val="bg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with hygiene </a:t>
            </a:r>
            <a:r>
              <a:rPr lang="en-IN" sz="80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and frequency of consumption</a:t>
            </a:r>
            <a:endParaRPr lang="en-US" sz="8000"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37765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EFA590-38FD-64F9-F4A9-53F59B81C452}"/>
              </a:ext>
            </a:extLst>
          </p:cNvPr>
          <p:cNvPicPr>
            <a:picLocks noChangeAspect="1"/>
          </p:cNvPicPr>
          <p:nvPr/>
        </p:nvPicPr>
        <p:blipFill>
          <a:blip r:embed="rId2"/>
          <a:stretch>
            <a:fillRect/>
          </a:stretch>
        </p:blipFill>
        <p:spPr>
          <a:xfrm>
            <a:off x="6366793" y="345964"/>
            <a:ext cx="5734415" cy="5733824"/>
          </a:xfrm>
          <a:prstGeom prst="rect">
            <a:avLst/>
          </a:prstGeom>
          <a:ln>
            <a:no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403D1D47-BA07-846B-2878-444D33FCEDD4}"/>
              </a:ext>
            </a:extLst>
          </p:cNvPr>
          <p:cNvSpPr>
            <a:spLocks noGrp="1" noChangeArrowheads="1"/>
          </p:cNvSpPr>
          <p:nvPr>
            <p:ph type="body" sz="half" idx="2"/>
          </p:nvPr>
        </p:nvSpPr>
        <p:spPr bwMode="auto">
          <a:xfrm>
            <a:off x="379378" y="-590195"/>
            <a:ext cx="5716621" cy="827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FF0000"/>
              </a:solidFill>
              <a:effectLst/>
              <a:highlight>
                <a:srgbClr val="C0C0C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a:solidFill>
                <a:schemeClr val="bg1"/>
              </a:solidFill>
              <a:highlight>
                <a:srgbClr val="000000"/>
              </a:highlight>
              <a:latin typeface="Goudy Old Style" panose="020205020503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FF0000"/>
              </a:solidFill>
              <a:effectLst/>
              <a:highlight>
                <a:srgbClr val="C0C0C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FF0000"/>
              </a:solidFill>
              <a:effectLst/>
              <a:highlight>
                <a:srgbClr val="C0C0C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FF0000"/>
              </a:solidFill>
              <a:effectLst/>
              <a:highlight>
                <a:srgbClr val="C0C0C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highlight>
                  <a:srgbClr val="C0C0C0"/>
                </a:highlight>
                <a:latin typeface="Arial" panose="020B0604020202020204" pitchFamily="34" charset="0"/>
              </a:rPr>
              <a:t>Hygiene and cleanliness standards of fast food outlets</a:t>
            </a:r>
            <a:endParaRPr kumimoji="0" lang="en-US" altLang="en-US" sz="1800" b="0" i="0" u="none" strike="noStrike" cap="none" normalizeH="0" baseline="0" dirty="0">
              <a:ln>
                <a:noFill/>
              </a:ln>
              <a:solidFill>
                <a:schemeClr val="tx1"/>
              </a:solidFill>
              <a:effectLst/>
              <a:highlight>
                <a:srgbClr val="C0C0C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Mean Rank:</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Gender 0: </a:t>
            </a:r>
            <a:r>
              <a:rPr kumimoji="0" lang="en-US" altLang="en-US" sz="1800" b="1" i="0" u="none" strike="noStrike" cap="none" normalizeH="0" baseline="0" dirty="0">
                <a:ln>
                  <a:noFill/>
                </a:ln>
                <a:solidFill>
                  <a:schemeClr val="tx1"/>
                </a:solidFill>
                <a:effectLst/>
                <a:latin typeface="Arial" panose="020B0604020202020204" pitchFamily="34" charset="0"/>
              </a:rPr>
              <a:t>27.72</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Gender 1: </a:t>
            </a:r>
            <a:r>
              <a:rPr kumimoji="0" lang="en-US" altLang="en-US" sz="1800" b="1" i="0" u="none" strike="noStrike" cap="none" normalizeH="0" baseline="0" dirty="0">
                <a:ln>
                  <a:noFill/>
                </a:ln>
                <a:solidFill>
                  <a:schemeClr val="tx1"/>
                </a:solidFill>
                <a:effectLst/>
                <a:latin typeface="Arial" panose="020B0604020202020204" pitchFamily="34" charset="0"/>
              </a:rPr>
              <a:t>21.56</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Mann-Whitney U = </a:t>
            </a:r>
            <a:r>
              <a:rPr kumimoji="0" lang="en-US" altLang="en-US" sz="1800" b="1" i="0" u="none" strike="noStrike" cap="none" normalizeH="0" baseline="0" dirty="0">
                <a:ln>
                  <a:noFill/>
                </a:ln>
                <a:solidFill>
                  <a:schemeClr val="tx1"/>
                </a:solidFill>
                <a:effectLst/>
                <a:latin typeface="Arial" panose="020B0604020202020204" pitchFamily="34" charset="0"/>
              </a:rPr>
              <a:t>217.000</a:t>
            </a:r>
            <a:r>
              <a:rPr kumimoji="0" lang="en-US" altLang="en-US" sz="1800" b="0" i="0" u="none" strike="noStrike" cap="none" normalizeH="0" baseline="0" dirty="0">
                <a:ln>
                  <a:noFill/>
                </a:ln>
                <a:solidFill>
                  <a:schemeClr val="tx1"/>
                </a:solidFill>
                <a:effectLst/>
                <a:latin typeface="Arial" panose="020B0604020202020204" pitchFamily="34" charset="0"/>
              </a:rPr>
              <a:t>, p = </a:t>
            </a:r>
            <a:r>
              <a:rPr kumimoji="0" lang="en-US" altLang="en-US" sz="1800" b="1" i="0" u="none" strike="noStrike" cap="none" normalizeH="0" baseline="0" dirty="0">
                <a:ln>
                  <a:noFill/>
                </a:ln>
                <a:solidFill>
                  <a:schemeClr val="tx1"/>
                </a:solidFill>
                <a:effectLst/>
                <a:latin typeface="Arial" panose="020B0604020202020204" pitchFamily="34" charset="0"/>
              </a:rPr>
              <a:t>0.129</a:t>
            </a:r>
            <a:r>
              <a:rPr kumimoji="0" lang="en-US" altLang="en-US" sz="1800" b="0" i="0" u="none" strike="noStrike" cap="none" normalizeH="0" baseline="0" dirty="0">
                <a:ln>
                  <a:noFill/>
                </a:ln>
                <a:solidFill>
                  <a:schemeClr val="tx1"/>
                </a:solidFill>
                <a:effectLst/>
                <a:latin typeface="Arial" panose="020B0604020202020204" pitchFamily="34" charset="0"/>
              </a:rPr>
              <a:t> (not significant)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highlight>
                  <a:srgbClr val="C0C0C0"/>
                </a:highlight>
                <a:latin typeface="Arial" panose="020B0604020202020204" pitchFamily="34" charset="0"/>
              </a:rPr>
              <a:t>Quality of fast food in local outlets</a:t>
            </a:r>
            <a:endParaRPr kumimoji="0" lang="en-US" altLang="en-US" sz="1800" b="0" i="0" u="none" strike="noStrike" cap="none" normalizeH="0" baseline="0" dirty="0">
              <a:ln>
                <a:noFill/>
              </a:ln>
              <a:solidFill>
                <a:schemeClr val="tx1"/>
              </a:solidFill>
              <a:effectLst/>
              <a:highlight>
                <a:srgbClr val="C0C0C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Mean Rank:</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Gender 0: </a:t>
            </a:r>
            <a:r>
              <a:rPr kumimoji="0" lang="en-US" altLang="en-US" sz="1800" b="1" i="0" u="none" strike="noStrike" cap="none" normalizeH="0" baseline="0" dirty="0">
                <a:ln>
                  <a:noFill/>
                </a:ln>
                <a:solidFill>
                  <a:schemeClr val="tx1"/>
                </a:solidFill>
                <a:effectLst/>
                <a:latin typeface="Arial" panose="020B0604020202020204" pitchFamily="34" charset="0"/>
              </a:rPr>
              <a:t>24.67</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Gender 1: </a:t>
            </a:r>
            <a:r>
              <a:rPr kumimoji="0" lang="en-US" altLang="en-US" sz="1800" b="1" i="0" u="none" strike="noStrike" cap="none" normalizeH="0" baseline="0" dirty="0">
                <a:ln>
                  <a:noFill/>
                </a:ln>
                <a:solidFill>
                  <a:schemeClr val="tx1"/>
                </a:solidFill>
                <a:effectLst/>
                <a:latin typeface="Arial" panose="020B0604020202020204" pitchFamily="34" charset="0"/>
              </a:rPr>
              <a:t>26.97</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Mann-Whitney U = </a:t>
            </a:r>
            <a:r>
              <a:rPr kumimoji="0" lang="en-US" altLang="en-US" sz="1800" b="1" i="0" u="none" strike="noStrike" cap="none" normalizeH="0" baseline="0" dirty="0">
                <a:ln>
                  <a:noFill/>
                </a:ln>
                <a:solidFill>
                  <a:schemeClr val="tx1"/>
                </a:solidFill>
                <a:effectLst/>
                <a:latin typeface="Arial" panose="020B0604020202020204" pitchFamily="34" charset="0"/>
              </a:rPr>
              <a:t>261.500</a:t>
            </a:r>
            <a:r>
              <a:rPr kumimoji="0" lang="en-US" altLang="en-US" sz="1800" b="0" i="0" u="none" strike="noStrike" cap="none" normalizeH="0" baseline="0" dirty="0">
                <a:ln>
                  <a:noFill/>
                </a:ln>
                <a:solidFill>
                  <a:schemeClr val="tx1"/>
                </a:solidFill>
                <a:effectLst/>
                <a:latin typeface="Arial" panose="020B0604020202020204" pitchFamily="34" charset="0"/>
              </a:rPr>
              <a:t>, p = </a:t>
            </a:r>
            <a:r>
              <a:rPr kumimoji="0" lang="en-US" altLang="en-US" sz="1800" b="1" i="0" u="none" strike="noStrike" cap="none" normalizeH="0" baseline="0" dirty="0">
                <a:ln>
                  <a:noFill/>
                </a:ln>
                <a:solidFill>
                  <a:schemeClr val="tx1"/>
                </a:solidFill>
                <a:effectLst/>
                <a:latin typeface="Arial" panose="020B0604020202020204" pitchFamily="34" charset="0"/>
              </a:rPr>
              <a:t>0.567</a:t>
            </a:r>
            <a:r>
              <a:rPr kumimoji="0" lang="en-US" altLang="en-US" sz="1800" b="0" i="0" u="none" strike="noStrike" cap="none" normalizeH="0" baseline="0" dirty="0">
                <a:ln>
                  <a:noFill/>
                </a:ln>
                <a:solidFill>
                  <a:schemeClr val="tx1"/>
                </a:solidFill>
                <a:effectLst/>
                <a:latin typeface="Arial" panose="020B0604020202020204" pitchFamily="34" charset="0"/>
              </a:rPr>
              <a:t> (not significant)</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sng" strike="noStrike" cap="none" normalizeH="0" baseline="0" dirty="0">
                <a:ln>
                  <a:noFill/>
                </a:ln>
                <a:solidFill>
                  <a:schemeClr val="tx1"/>
                </a:solidFill>
                <a:effectLst/>
                <a:highlight>
                  <a:srgbClr val="C0C0C0"/>
                </a:highlight>
                <a:latin typeface="Arial" panose="020B0604020202020204" pitchFamily="34" charset="0"/>
              </a:rPr>
              <a:t>Interpretation: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Since </a:t>
            </a:r>
            <a:r>
              <a:rPr kumimoji="0" lang="en-US" altLang="en-US" sz="1800" b="1" i="0" u="none" strike="noStrike" cap="none" normalizeH="0" baseline="0" dirty="0">
                <a:ln>
                  <a:noFill/>
                </a:ln>
                <a:solidFill>
                  <a:schemeClr val="tx1"/>
                </a:solidFill>
                <a:effectLst/>
                <a:latin typeface="Arial" panose="020B0604020202020204" pitchFamily="34" charset="0"/>
              </a:rPr>
              <a:t>p-values (0.129 and 0.567) are greater than 0.05</a:t>
            </a:r>
            <a:r>
              <a:rPr kumimoji="0" lang="en-US" altLang="en-US" sz="1800" b="0" i="0" u="none" strike="noStrike" cap="none" normalizeH="0" baseline="0" dirty="0">
                <a:ln>
                  <a:noFill/>
                </a:ln>
                <a:solidFill>
                  <a:schemeClr val="tx1"/>
                </a:solidFill>
                <a:effectLst/>
                <a:latin typeface="Arial" panose="020B0604020202020204" pitchFamily="34" charset="0"/>
              </a:rPr>
              <a:t>, there is </a:t>
            </a:r>
            <a:r>
              <a:rPr kumimoji="0" lang="en-US" altLang="en-US" sz="1800" b="1" i="0" u="none" strike="noStrike" cap="none" normalizeH="0" baseline="0" dirty="0">
                <a:ln>
                  <a:noFill/>
                </a:ln>
                <a:solidFill>
                  <a:schemeClr val="tx1"/>
                </a:solidFill>
                <a:effectLst/>
                <a:latin typeface="Arial" panose="020B0604020202020204" pitchFamily="34" charset="0"/>
              </a:rPr>
              <a:t>no significant difference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between the two gender groups in their perceptions of hygiene/cleanliness and quality of fast food outlets.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itle 4">
            <a:extLst>
              <a:ext uri="{FF2B5EF4-FFF2-40B4-BE49-F238E27FC236}">
                <a16:creationId xmlns:a16="http://schemas.microsoft.com/office/drawing/2014/main" id="{2138DF85-E996-C056-AF80-C6B9F6F89F10}"/>
              </a:ext>
            </a:extLst>
          </p:cNvPr>
          <p:cNvSpPr txBox="1">
            <a:spLocks/>
          </p:cNvSpPr>
          <p:nvPr/>
        </p:nvSpPr>
        <p:spPr bwMode="blackWhite">
          <a:xfrm>
            <a:off x="90792" y="297073"/>
            <a:ext cx="5930028" cy="613065"/>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1700" b="1" dirty="0">
                <a:solidFill>
                  <a:schemeClr val="tx1"/>
                </a:solidFill>
                <a:latin typeface="Goudy Old Style" panose="02020502050305020303" pitchFamily="18" charset="0"/>
              </a:rPr>
              <a:t>Mann-Whitney U Test: Gender Differences in Fast Food Perceptions</a:t>
            </a:r>
            <a:endParaRPr lang="en-US" altLang="en-US" sz="1700" b="1" dirty="0">
              <a:solidFill>
                <a:schemeClr val="tx1"/>
              </a:solidFill>
              <a:latin typeface="Goudy Old Style" panose="02020502050305020303" pitchFamily="18" charset="0"/>
            </a:endParaRPr>
          </a:p>
        </p:txBody>
      </p:sp>
    </p:spTree>
    <p:extLst>
      <p:ext uri="{BB962C8B-B14F-4D97-AF65-F5344CB8AC3E}">
        <p14:creationId xmlns:p14="http://schemas.microsoft.com/office/powerpoint/2010/main" val="2552733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0931B5DB-A7D2-ACDC-546C-4F916AF206A5}"/>
              </a:ext>
            </a:extLst>
          </p:cNvPr>
          <p:cNvSpPr>
            <a:spLocks noGrp="1" noChangeArrowheads="1"/>
          </p:cNvSpPr>
          <p:nvPr>
            <p:ph type="body" sz="half" idx="2"/>
          </p:nvPr>
        </p:nvSpPr>
        <p:spPr bwMode="auto">
          <a:xfrm>
            <a:off x="242424" y="873534"/>
            <a:ext cx="6039573"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lvl="0" algn="l" eaLnBrk="0" fontAlgn="base" hangingPunct="0">
              <a:spcBef>
                <a:spcPct val="0"/>
              </a:spcBef>
              <a:spcAft>
                <a:spcPct val="0"/>
              </a:spcAft>
              <a:buClrTx/>
            </a:pPr>
            <a:r>
              <a:rPr lang="en-US" altLang="en-US" sz="1800" b="1" dirty="0">
                <a:solidFill>
                  <a:schemeClr val="tx1"/>
                </a:solidFill>
                <a:highlight>
                  <a:srgbClr val="C0C0C0"/>
                </a:highlight>
                <a:latin typeface="Arial" panose="020B0604020202020204" pitchFamily="34" charset="0"/>
              </a:rPr>
              <a:t>Spearman’s Rho (Nonparametric)</a:t>
            </a:r>
          </a:p>
          <a:p>
            <a:pPr lvl="0" algn="l" eaLnBrk="0" fontAlgn="base" hangingPunct="0">
              <a:spcBef>
                <a:spcPct val="0"/>
              </a:spcBef>
              <a:spcAft>
                <a:spcPct val="0"/>
              </a:spcAft>
              <a:buClrTx/>
            </a:pPr>
            <a:endParaRPr lang="en-US" altLang="en-US" sz="1800" b="1" dirty="0">
              <a:solidFill>
                <a:schemeClr val="tx1"/>
              </a:solidFill>
              <a:latin typeface="Arial" panose="020B0604020202020204" pitchFamily="34" charset="0"/>
            </a:endParaRPr>
          </a:p>
          <a:p>
            <a:pPr lvl="0" algn="l" eaLnBrk="0" fontAlgn="base" hangingPunct="0">
              <a:spcBef>
                <a:spcPct val="0"/>
              </a:spcBef>
              <a:spcAft>
                <a:spcPct val="0"/>
              </a:spcAft>
              <a:buClrTx/>
              <a:buFontTx/>
              <a:buChar char="•"/>
            </a:pPr>
            <a:r>
              <a:rPr lang="en-US" altLang="en-US" sz="1800" b="1" dirty="0">
                <a:solidFill>
                  <a:schemeClr val="bg2">
                    <a:lumMod val="25000"/>
                  </a:schemeClr>
                </a:solidFill>
                <a:latin typeface="Arial" panose="020B0604020202020204" pitchFamily="34" charset="0"/>
              </a:rPr>
              <a:t>Correlation coefficient (ρ) = -0.444</a:t>
            </a:r>
            <a:endParaRPr lang="en-US" altLang="en-US" sz="1800" dirty="0">
              <a:solidFill>
                <a:schemeClr val="bg2">
                  <a:lumMod val="25000"/>
                </a:schemeClr>
              </a:solidFill>
              <a:latin typeface="Arial" panose="020B0604020202020204" pitchFamily="34" charset="0"/>
            </a:endParaRPr>
          </a:p>
          <a:p>
            <a:pPr lvl="0" algn="l" eaLnBrk="0" fontAlgn="base" hangingPunct="0">
              <a:spcBef>
                <a:spcPct val="0"/>
              </a:spcBef>
              <a:spcAft>
                <a:spcPct val="0"/>
              </a:spcAft>
              <a:buClrTx/>
              <a:buFontTx/>
              <a:buChar char="•"/>
            </a:pPr>
            <a:r>
              <a:rPr lang="en-US" altLang="en-US" sz="1800" b="1" dirty="0">
                <a:solidFill>
                  <a:schemeClr val="bg2">
                    <a:lumMod val="25000"/>
                  </a:schemeClr>
                </a:solidFill>
                <a:latin typeface="Arial" panose="020B0604020202020204" pitchFamily="34" charset="0"/>
              </a:rPr>
              <a:t>p-value = 0.001</a:t>
            </a:r>
            <a:r>
              <a:rPr lang="en-US" altLang="en-US" sz="1800" dirty="0">
                <a:solidFill>
                  <a:schemeClr val="bg2">
                    <a:lumMod val="25000"/>
                  </a:schemeClr>
                </a:solidFill>
                <a:latin typeface="Arial" panose="020B0604020202020204" pitchFamily="34" charset="0"/>
              </a:rPr>
              <a:t> (significant at the 0.01 level)   </a:t>
            </a:r>
          </a:p>
          <a:p>
            <a:pPr lvl="0" algn="l" eaLnBrk="0" fontAlgn="base" hangingPunct="0">
              <a:spcBef>
                <a:spcPct val="0"/>
              </a:spcBef>
              <a:spcAft>
                <a:spcPct val="0"/>
              </a:spcAft>
              <a:buClrTx/>
            </a:pPr>
            <a:endParaRPr lang="en-US" altLang="en-US" sz="1800" dirty="0">
              <a:solidFill>
                <a:schemeClr val="bg2">
                  <a:lumMod val="25000"/>
                </a:schemeClr>
              </a:solidFill>
              <a:latin typeface="Arial" panose="020B0604020202020204" pitchFamily="34" charset="0"/>
            </a:endParaRPr>
          </a:p>
          <a:p>
            <a:pPr lvl="0" algn="l" eaLnBrk="0" fontAlgn="base" hangingPunct="0">
              <a:spcBef>
                <a:spcPct val="0"/>
              </a:spcBef>
              <a:spcAft>
                <a:spcPct val="0"/>
              </a:spcAft>
              <a:buClrTx/>
            </a:pPr>
            <a:r>
              <a:rPr lang="en-US" altLang="en-US" sz="1800" b="1" u="sng" dirty="0">
                <a:solidFill>
                  <a:schemeClr val="tx1"/>
                </a:solidFill>
                <a:highlight>
                  <a:srgbClr val="C0C0C0"/>
                </a:highlight>
                <a:latin typeface="Arial" panose="020B0604020202020204" pitchFamily="34" charset="0"/>
              </a:rPr>
              <a:t>Interpretation:</a:t>
            </a:r>
            <a:r>
              <a:rPr lang="en-US" altLang="en-US" sz="1800" u="sng" dirty="0">
                <a:solidFill>
                  <a:schemeClr val="tx1"/>
                </a:solidFill>
                <a:highlight>
                  <a:srgbClr val="C0C0C0"/>
                </a:highlight>
                <a:latin typeface="Arial" panose="020B0604020202020204" pitchFamily="34" charset="0"/>
              </a:rPr>
              <a:t> </a:t>
            </a:r>
          </a:p>
          <a:p>
            <a:pPr lvl="0" algn="l" eaLnBrk="0" fontAlgn="base" hangingPunct="0">
              <a:spcBef>
                <a:spcPct val="0"/>
              </a:spcBef>
              <a:spcAft>
                <a:spcPct val="0"/>
              </a:spcAft>
              <a:buClrTx/>
            </a:pPr>
            <a:endParaRPr lang="en-US" altLang="en-US" sz="1800" dirty="0">
              <a:solidFill>
                <a:schemeClr val="accent5">
                  <a:lumMod val="75000"/>
                </a:schemeClr>
              </a:solidFill>
              <a:highlight>
                <a:srgbClr val="C0C0C0"/>
              </a:highlight>
              <a:latin typeface="Arial" panose="020B0604020202020204" pitchFamily="34" charset="0"/>
            </a:endParaRPr>
          </a:p>
          <a:p>
            <a:pPr lvl="0" algn="l" eaLnBrk="0" fontAlgn="base" hangingPunct="0">
              <a:spcBef>
                <a:spcPct val="0"/>
              </a:spcBef>
              <a:spcAft>
                <a:spcPct val="0"/>
              </a:spcAft>
              <a:buClrTx/>
            </a:pPr>
            <a:r>
              <a:rPr lang="en-US" altLang="en-US" sz="1800" dirty="0">
                <a:solidFill>
                  <a:schemeClr val="bg2">
                    <a:lumMod val="25000"/>
                  </a:schemeClr>
                </a:solidFill>
                <a:latin typeface="Arial" panose="020B0604020202020204" pitchFamily="34" charset="0"/>
              </a:rPr>
              <a:t>The nonparametric </a:t>
            </a:r>
          </a:p>
          <a:p>
            <a:pPr lvl="0" algn="l" eaLnBrk="0" fontAlgn="base" hangingPunct="0">
              <a:spcBef>
                <a:spcPct val="0"/>
              </a:spcBef>
              <a:spcAft>
                <a:spcPct val="0"/>
              </a:spcAft>
              <a:buClrTx/>
            </a:pPr>
            <a:r>
              <a:rPr lang="en-US" altLang="en-US" sz="1800" dirty="0">
                <a:solidFill>
                  <a:schemeClr val="bg2">
                    <a:lumMod val="25000"/>
                  </a:schemeClr>
                </a:solidFill>
                <a:latin typeface="Arial" panose="020B0604020202020204" pitchFamily="34" charset="0"/>
              </a:rPr>
              <a:t>test confirms the </a:t>
            </a:r>
            <a:r>
              <a:rPr lang="en-US" altLang="en-US" sz="1800" b="1" dirty="0">
                <a:solidFill>
                  <a:schemeClr val="bg2">
                    <a:lumMod val="25000"/>
                  </a:schemeClr>
                </a:solidFill>
                <a:latin typeface="Arial" panose="020B0604020202020204" pitchFamily="34" charset="0"/>
              </a:rPr>
              <a:t>moderate negative correlation</a:t>
            </a:r>
          </a:p>
          <a:p>
            <a:pPr lvl="0" algn="l" eaLnBrk="0" fontAlgn="base" hangingPunct="0">
              <a:spcBef>
                <a:spcPct val="0"/>
              </a:spcBef>
              <a:spcAft>
                <a:spcPct val="0"/>
              </a:spcAft>
              <a:buClrTx/>
            </a:pPr>
            <a:r>
              <a:rPr lang="en-US" altLang="en-US" sz="1800" dirty="0">
                <a:solidFill>
                  <a:schemeClr val="bg2">
                    <a:lumMod val="25000"/>
                  </a:schemeClr>
                </a:solidFill>
                <a:latin typeface="Arial" panose="020B0604020202020204" pitchFamily="34" charset="0"/>
              </a:rPr>
              <a:t> seen in Pearson’s test.</a:t>
            </a:r>
          </a:p>
          <a:p>
            <a:pPr lvl="0" algn="l" eaLnBrk="0" fontAlgn="base" hangingPunct="0">
              <a:spcBef>
                <a:spcPct val="0"/>
              </a:spcBef>
              <a:spcAft>
                <a:spcPct val="0"/>
              </a:spcAft>
              <a:buClrTx/>
            </a:pPr>
            <a:endParaRPr lang="en-US" altLang="en-US" sz="1800" dirty="0">
              <a:solidFill>
                <a:schemeClr val="bg2">
                  <a:lumMod val="25000"/>
                </a:schemeClr>
              </a:solidFill>
              <a:latin typeface="Arial" panose="020B0604020202020204" pitchFamily="34" charset="0"/>
            </a:endParaRPr>
          </a:p>
          <a:p>
            <a:pPr lvl="0" algn="l" eaLnBrk="0" fontAlgn="base" hangingPunct="0">
              <a:spcBef>
                <a:spcPct val="0"/>
              </a:spcBef>
              <a:spcAft>
                <a:spcPct val="0"/>
              </a:spcAft>
              <a:buClrTx/>
            </a:pPr>
            <a:r>
              <a:rPr lang="en-US" altLang="en-US" sz="1800" b="1" u="sng" dirty="0">
                <a:solidFill>
                  <a:schemeClr val="tx1"/>
                </a:solidFill>
                <a:highlight>
                  <a:srgbClr val="C0C0C0"/>
                </a:highlight>
                <a:latin typeface="Arial" panose="020B0604020202020204" pitchFamily="34" charset="0"/>
              </a:rPr>
              <a:t>Overall Conclusion</a:t>
            </a:r>
          </a:p>
          <a:p>
            <a:pPr lvl="0" algn="l" eaLnBrk="0" fontAlgn="base" hangingPunct="0">
              <a:spcBef>
                <a:spcPct val="0"/>
              </a:spcBef>
              <a:spcAft>
                <a:spcPct val="0"/>
              </a:spcAft>
              <a:buClrTx/>
            </a:pPr>
            <a:endParaRPr lang="en-US" altLang="en-US" sz="1800" b="1" dirty="0">
              <a:solidFill>
                <a:schemeClr val="bg2">
                  <a:lumMod val="25000"/>
                </a:schemeClr>
              </a:solidFill>
              <a:latin typeface="Arial" panose="020B0604020202020204" pitchFamily="34" charset="0"/>
            </a:endParaRPr>
          </a:p>
          <a:p>
            <a:pPr lvl="0" algn="l" eaLnBrk="0" fontAlgn="base" hangingPunct="0">
              <a:spcBef>
                <a:spcPct val="0"/>
              </a:spcBef>
              <a:spcAft>
                <a:spcPct val="0"/>
              </a:spcAft>
              <a:buClrTx/>
              <a:buFontTx/>
              <a:buChar char="•"/>
            </a:pPr>
            <a:r>
              <a:rPr lang="en-US" altLang="en-US" sz="1800" dirty="0">
                <a:solidFill>
                  <a:schemeClr val="bg2">
                    <a:lumMod val="25000"/>
                  </a:schemeClr>
                </a:solidFill>
                <a:latin typeface="Arial" panose="020B0604020202020204" pitchFamily="34" charset="0"/>
              </a:rPr>
              <a:t>There is a </a:t>
            </a:r>
            <a:r>
              <a:rPr lang="en-US" altLang="en-US" sz="1800" b="1" dirty="0">
                <a:solidFill>
                  <a:schemeClr val="bg2">
                    <a:lumMod val="25000"/>
                  </a:schemeClr>
                </a:solidFill>
                <a:latin typeface="Arial" panose="020B0604020202020204" pitchFamily="34" charset="0"/>
              </a:rPr>
              <a:t>significant negative correlation</a:t>
            </a:r>
            <a:r>
              <a:rPr lang="en-US" altLang="en-US" sz="1800" dirty="0">
                <a:solidFill>
                  <a:schemeClr val="bg2">
                    <a:lumMod val="25000"/>
                  </a:schemeClr>
                </a:solidFill>
                <a:latin typeface="Arial" panose="020B0604020202020204" pitchFamily="34" charset="0"/>
              </a:rPr>
              <a:t> between </a:t>
            </a:r>
          </a:p>
          <a:p>
            <a:pPr lvl="0" algn="l" eaLnBrk="0" fontAlgn="base" hangingPunct="0">
              <a:spcBef>
                <a:spcPct val="0"/>
              </a:spcBef>
              <a:spcAft>
                <a:spcPct val="0"/>
              </a:spcAft>
              <a:buClrTx/>
            </a:pPr>
            <a:r>
              <a:rPr lang="en-US" altLang="en-US" sz="1800" dirty="0">
                <a:solidFill>
                  <a:schemeClr val="bg2">
                    <a:lumMod val="25000"/>
                  </a:schemeClr>
                </a:solidFill>
                <a:latin typeface="Arial" panose="020B0604020202020204" pitchFamily="34" charset="0"/>
              </a:rPr>
              <a:t>perceptions of hygiene/cleanliness and quality of fast food.</a:t>
            </a:r>
          </a:p>
          <a:p>
            <a:pPr lvl="0" algn="l" eaLnBrk="0" fontAlgn="base" hangingPunct="0">
              <a:spcBef>
                <a:spcPct val="0"/>
              </a:spcBef>
              <a:spcAft>
                <a:spcPct val="0"/>
              </a:spcAft>
              <a:buClrTx/>
              <a:buFontTx/>
              <a:buChar char="•"/>
            </a:pPr>
            <a:r>
              <a:rPr lang="en-US" altLang="en-US" sz="1800" dirty="0">
                <a:solidFill>
                  <a:schemeClr val="bg2">
                    <a:lumMod val="25000"/>
                  </a:schemeClr>
                </a:solidFill>
                <a:latin typeface="Arial" panose="020B0604020202020204" pitchFamily="34" charset="0"/>
              </a:rPr>
              <a:t>This suggests that </a:t>
            </a:r>
            <a:r>
              <a:rPr lang="en-US" altLang="en-US" sz="1800" b="1" dirty="0">
                <a:solidFill>
                  <a:schemeClr val="bg2">
                    <a:lumMod val="25000"/>
                  </a:schemeClr>
                </a:solidFill>
                <a:latin typeface="Arial" panose="020B0604020202020204" pitchFamily="34" charset="0"/>
              </a:rPr>
              <a:t>individuals who</a:t>
            </a:r>
          </a:p>
          <a:p>
            <a:pPr lvl="0" algn="l" eaLnBrk="0" fontAlgn="base" hangingPunct="0">
              <a:spcBef>
                <a:spcPct val="0"/>
              </a:spcBef>
              <a:spcAft>
                <a:spcPct val="0"/>
              </a:spcAft>
              <a:buClrTx/>
            </a:pPr>
            <a:r>
              <a:rPr lang="en-US" altLang="en-US" sz="1800" b="1" dirty="0">
                <a:solidFill>
                  <a:schemeClr val="bg2">
                    <a:lumMod val="25000"/>
                  </a:schemeClr>
                </a:solidFill>
                <a:latin typeface="Arial" panose="020B0604020202020204" pitchFamily="34" charset="0"/>
              </a:rPr>
              <a:t> rate hygiene and cleanliness higher tend to</a:t>
            </a:r>
          </a:p>
          <a:p>
            <a:pPr lvl="0" algn="l" eaLnBrk="0" fontAlgn="base" hangingPunct="0">
              <a:spcBef>
                <a:spcPct val="0"/>
              </a:spcBef>
              <a:spcAft>
                <a:spcPct val="0"/>
              </a:spcAft>
              <a:buClrTx/>
            </a:pPr>
            <a:r>
              <a:rPr lang="en-US" altLang="en-US" sz="1800" b="1" dirty="0">
                <a:solidFill>
                  <a:schemeClr val="bg2">
                    <a:lumMod val="25000"/>
                  </a:schemeClr>
                </a:solidFill>
                <a:latin typeface="Arial" panose="020B0604020202020204" pitchFamily="34" charset="0"/>
              </a:rPr>
              <a:t> rate the quality of fast food lower</a:t>
            </a:r>
            <a:r>
              <a:rPr lang="en-US" altLang="en-US" sz="1800" dirty="0">
                <a:solidFill>
                  <a:schemeClr val="bg2">
                    <a:lumMod val="25000"/>
                  </a:schemeClr>
                </a:solidFill>
                <a:latin typeface="Arial" panose="020B0604020202020204" pitchFamily="34" charset="0"/>
              </a:rPr>
              <a:t>.</a:t>
            </a:r>
          </a:p>
          <a:p>
            <a:pPr lvl="0" algn="l" eaLnBrk="0" fontAlgn="base" hangingPunct="0">
              <a:spcBef>
                <a:spcPct val="0"/>
              </a:spcBef>
              <a:spcAft>
                <a:spcPct val="0"/>
              </a:spcAft>
              <a:buClrTx/>
            </a:pPr>
            <a:endParaRPr lang="en-US" altLang="en-US" sz="1800" dirty="0">
              <a:solidFill>
                <a:schemeClr val="bg2">
                  <a:lumMod val="25000"/>
                </a:schemeClr>
              </a:solidFill>
              <a:latin typeface="Arial" panose="020B0604020202020204" pitchFamily="34" charset="0"/>
            </a:endParaRPr>
          </a:p>
          <a:p>
            <a:pPr lvl="0" algn="l" eaLnBrk="0" fontAlgn="base" hangingPunct="0">
              <a:spcBef>
                <a:spcPct val="0"/>
              </a:spcBef>
              <a:spcAft>
                <a:spcPct val="0"/>
              </a:spcAft>
              <a:buClrTx/>
            </a:pPr>
            <a:endParaRPr lang="en-US" altLang="en-US" sz="1800" dirty="0">
              <a:solidFill>
                <a:schemeClr val="accent5">
                  <a:lumMod val="75000"/>
                </a:schemeClr>
              </a:solidFill>
              <a:highlight>
                <a:srgbClr val="C0C0C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2">
                  <a:lumMod val="25000"/>
                </a:schemeClr>
              </a:solidFill>
              <a:effectLst/>
              <a:latin typeface="Arial" panose="020B0604020202020204" pitchFamily="34" charset="0"/>
            </a:endParaRPr>
          </a:p>
        </p:txBody>
      </p:sp>
      <p:pic>
        <p:nvPicPr>
          <p:cNvPr id="4" name="Picture 3">
            <a:extLst>
              <a:ext uri="{FF2B5EF4-FFF2-40B4-BE49-F238E27FC236}">
                <a16:creationId xmlns:a16="http://schemas.microsoft.com/office/drawing/2014/main" id="{E9A56C7C-5A23-7D8A-D83D-5992A3CBEFEF}"/>
              </a:ext>
            </a:extLst>
          </p:cNvPr>
          <p:cNvPicPr>
            <a:picLocks noChangeAspect="1"/>
          </p:cNvPicPr>
          <p:nvPr/>
        </p:nvPicPr>
        <p:blipFill>
          <a:blip r:embed="rId2"/>
          <a:stretch>
            <a:fillRect/>
          </a:stretch>
        </p:blipFill>
        <p:spPr>
          <a:xfrm>
            <a:off x="6281997" y="1915397"/>
            <a:ext cx="5582373" cy="3930570"/>
          </a:xfrm>
          <a:prstGeom prst="rect">
            <a:avLst/>
          </a:prstGeom>
          <a:ln>
            <a:noFill/>
          </a:ln>
          <a:effectLst>
            <a:outerShdw blurRad="292100" dist="139700" dir="2700000" algn="tl" rotWithShape="0">
              <a:srgbClr val="333333">
                <a:alpha val="65000"/>
              </a:srgbClr>
            </a:outerShdw>
          </a:effectLst>
        </p:spPr>
      </p:pic>
      <p:sp>
        <p:nvSpPr>
          <p:cNvPr id="2" name="Title 4">
            <a:extLst>
              <a:ext uri="{FF2B5EF4-FFF2-40B4-BE49-F238E27FC236}">
                <a16:creationId xmlns:a16="http://schemas.microsoft.com/office/drawing/2014/main" id="{C9BF8FB4-2CCB-802A-02DB-7874747CD34A}"/>
              </a:ext>
            </a:extLst>
          </p:cNvPr>
          <p:cNvSpPr txBox="1">
            <a:spLocks/>
          </p:cNvSpPr>
          <p:nvPr/>
        </p:nvSpPr>
        <p:spPr bwMode="blackWhite">
          <a:xfrm>
            <a:off x="1111828" y="363681"/>
            <a:ext cx="9570028" cy="749752"/>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pPr lvl="0" algn="l" eaLnBrk="0" fontAlgn="base" hangingPunct="0">
              <a:lnSpc>
                <a:spcPct val="100000"/>
              </a:lnSpc>
              <a:spcAft>
                <a:spcPct val="0"/>
              </a:spcAft>
            </a:pPr>
            <a:r>
              <a:rPr lang="en-US" sz="1800" b="1" dirty="0">
                <a:solidFill>
                  <a:schemeClr val="tx1"/>
                </a:solidFill>
                <a:latin typeface="Goudy Old Style" panose="02020502050305020303" pitchFamily="18" charset="0"/>
              </a:rPr>
              <a:t>Correlation(Non-parametric) Between Perceptions of            Hygiene and Quality in Fast Food Outlets</a:t>
            </a:r>
            <a:endParaRPr lang="en-US" altLang="en-US" sz="1800" b="1" cap="none" dirty="0">
              <a:solidFill>
                <a:schemeClr val="tx1"/>
              </a:solidFill>
              <a:latin typeface="Goudy Old Style" panose="02020502050305020303" pitchFamily="18" charset="0"/>
            </a:endParaRPr>
          </a:p>
        </p:txBody>
      </p:sp>
    </p:spTree>
    <p:extLst>
      <p:ext uri="{BB962C8B-B14F-4D97-AF65-F5344CB8AC3E}">
        <p14:creationId xmlns:p14="http://schemas.microsoft.com/office/powerpoint/2010/main" val="503672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6933BA-01EA-798E-AB77-732F4E35DDA5}"/>
              </a:ext>
            </a:extLst>
          </p:cNvPr>
          <p:cNvSpPr>
            <a:spLocks noGrp="1"/>
          </p:cNvSpPr>
          <p:nvPr>
            <p:ph type="body" sz="half" idx="2"/>
          </p:nvPr>
        </p:nvSpPr>
        <p:spPr>
          <a:xfrm>
            <a:off x="0" y="359924"/>
            <a:ext cx="6225702" cy="6770450"/>
          </a:xfrm>
        </p:spPr>
        <p:txBody>
          <a:bodyPr>
            <a:normAutofit/>
          </a:bodyPr>
          <a:lstStyle/>
          <a:p>
            <a:pPr algn="l"/>
            <a:endParaRPr lang="en-US" altLang="en-US" sz="2000" b="1" dirty="0">
              <a:solidFill>
                <a:srgbClr val="C00000"/>
              </a:solidFill>
              <a:highlight>
                <a:srgbClr val="C0C0C0"/>
              </a:highlight>
              <a:latin typeface="Arial" panose="020B0604020202020204" pitchFamily="34" charset="0"/>
              <a:cs typeface="Arial" panose="020B0604020202020204" pitchFamily="34" charset="0"/>
            </a:endParaRPr>
          </a:p>
          <a:p>
            <a:pPr algn="l"/>
            <a:endParaRPr lang="en-US" altLang="en-US" sz="2000" b="1" dirty="0">
              <a:solidFill>
                <a:srgbClr val="C00000"/>
              </a:solidFill>
              <a:highlight>
                <a:srgbClr val="C0C0C0"/>
              </a:highlight>
              <a:latin typeface="Arial" panose="020B0604020202020204" pitchFamily="34" charset="0"/>
              <a:cs typeface="Arial" panose="020B0604020202020204" pitchFamily="34" charset="0"/>
            </a:endParaRPr>
          </a:p>
          <a:p>
            <a:pPr algn="l"/>
            <a:endParaRPr lang="en-US" altLang="en-US" sz="2000" b="1" dirty="0">
              <a:solidFill>
                <a:srgbClr val="C00000"/>
              </a:solidFill>
              <a:highlight>
                <a:srgbClr val="C0C0C0"/>
              </a:highlight>
              <a:latin typeface="Arial" panose="020B0604020202020204" pitchFamily="34" charset="0"/>
              <a:cs typeface="Arial" panose="020B0604020202020204" pitchFamily="34" charset="0"/>
            </a:endParaRPr>
          </a:p>
          <a:p>
            <a:pPr algn="l"/>
            <a:r>
              <a:rPr lang="en-US" altLang="en-US" sz="2000" b="1" dirty="0">
                <a:solidFill>
                  <a:schemeClr val="tx1"/>
                </a:solidFill>
                <a:highlight>
                  <a:srgbClr val="C0C0C0"/>
                </a:highlight>
                <a:latin typeface="Arial" panose="020B0604020202020204" pitchFamily="34" charset="0"/>
                <a:cs typeface="Arial" panose="020B0604020202020204" pitchFamily="34" charset="0"/>
              </a:rPr>
              <a:t>Spearman's Rank Correlation (Nonparametric)</a:t>
            </a:r>
          </a:p>
          <a:p>
            <a:pPr lvl="1" eaLnBrk="0" fontAlgn="base" hangingPunct="0">
              <a:spcBef>
                <a:spcPct val="0"/>
              </a:spcBef>
              <a:spcAft>
                <a:spcPct val="0"/>
              </a:spcAft>
              <a:buClrTx/>
            </a:pPr>
            <a:endParaRPr lang="en-US" altLang="en-US" sz="2000" dirty="0">
              <a:solidFill>
                <a:schemeClr val="tx1"/>
              </a:solidFill>
              <a:latin typeface="Arial" panose="020B0604020202020204" pitchFamily="34" charset="0"/>
              <a:cs typeface="Arial" panose="020B0604020202020204" pitchFamily="34" charset="0"/>
            </a:endParaRPr>
          </a:p>
          <a:p>
            <a:pPr lvl="0" algn="l" eaLnBrk="0" fontAlgn="base" hangingPunct="0">
              <a:spcBef>
                <a:spcPct val="0"/>
              </a:spcBef>
              <a:spcAft>
                <a:spcPct val="0"/>
              </a:spcAft>
              <a:buClrTx/>
            </a:pPr>
            <a:r>
              <a:rPr lang="en-US" altLang="en-US" sz="2000" b="1" dirty="0">
                <a:solidFill>
                  <a:schemeClr val="accent3">
                    <a:lumMod val="75000"/>
                  </a:schemeClr>
                </a:solidFill>
                <a:latin typeface="Arial" panose="020B0604020202020204" pitchFamily="34" charset="0"/>
                <a:cs typeface="Arial" panose="020B0604020202020204" pitchFamily="34" charset="0"/>
              </a:rPr>
              <a:t>Correlation between hygiene perception and</a:t>
            </a:r>
          </a:p>
          <a:p>
            <a:pPr lvl="0" algn="l" eaLnBrk="0" fontAlgn="base" hangingPunct="0">
              <a:spcBef>
                <a:spcPct val="0"/>
              </a:spcBef>
              <a:spcAft>
                <a:spcPct val="0"/>
              </a:spcAft>
              <a:buClrTx/>
            </a:pPr>
            <a:r>
              <a:rPr lang="en-US" altLang="en-US" sz="2000" b="1" dirty="0">
                <a:solidFill>
                  <a:schemeClr val="accent3">
                    <a:lumMod val="75000"/>
                  </a:schemeClr>
                </a:solidFill>
                <a:latin typeface="Arial" panose="020B0604020202020204" pitchFamily="34" charset="0"/>
                <a:cs typeface="Arial" panose="020B0604020202020204" pitchFamily="34" charset="0"/>
              </a:rPr>
              <a:t>fast food consumption:</a:t>
            </a:r>
            <a:endParaRPr lang="en-US" altLang="en-US" sz="2000" dirty="0">
              <a:solidFill>
                <a:schemeClr val="accent3">
                  <a:lumMod val="75000"/>
                </a:schemeClr>
              </a:solidFill>
              <a:latin typeface="Arial" panose="020B0604020202020204" pitchFamily="34" charset="0"/>
              <a:cs typeface="Arial" panose="020B0604020202020204" pitchFamily="34" charset="0"/>
            </a:endParaRPr>
          </a:p>
          <a:p>
            <a:pPr lvl="1" eaLnBrk="0" fontAlgn="base" hangingPunct="0">
              <a:spcBef>
                <a:spcPct val="0"/>
              </a:spcBef>
              <a:spcAft>
                <a:spcPct val="0"/>
              </a:spcAft>
              <a:buClrTx/>
            </a:pPr>
            <a:r>
              <a:rPr lang="en-US" altLang="en-US" sz="2000" dirty="0">
                <a:solidFill>
                  <a:schemeClr val="tx1"/>
                </a:solidFill>
                <a:latin typeface="Arial" panose="020B0604020202020204" pitchFamily="34" charset="0"/>
                <a:cs typeface="Arial" panose="020B0604020202020204" pitchFamily="34" charset="0"/>
              </a:rPr>
              <a:t>          </a:t>
            </a:r>
          </a:p>
          <a:p>
            <a:pPr lvl="1" eaLnBrk="0" fontAlgn="base" hangingPunct="0">
              <a:spcBef>
                <a:spcPct val="0"/>
              </a:spcBef>
              <a:spcAft>
                <a:spcPct val="0"/>
              </a:spcAft>
              <a:buClrTx/>
            </a:pPr>
            <a:r>
              <a:rPr lang="en-US" altLang="en-US" sz="2000" dirty="0">
                <a:solidFill>
                  <a:schemeClr val="tx1"/>
                </a:solidFill>
                <a:latin typeface="Arial" panose="020B0604020202020204" pitchFamily="34" charset="0"/>
                <a:cs typeface="Arial" panose="020B0604020202020204" pitchFamily="34" charset="0"/>
              </a:rPr>
              <a:t>Spearman's correlation coefficient = </a:t>
            </a:r>
            <a:r>
              <a:rPr lang="en-US" altLang="en-US" sz="2000" b="1" dirty="0">
                <a:solidFill>
                  <a:schemeClr val="tx1"/>
                </a:solidFill>
                <a:latin typeface="Arial" panose="020B0604020202020204" pitchFamily="34" charset="0"/>
                <a:cs typeface="Arial" panose="020B0604020202020204" pitchFamily="34" charset="0"/>
              </a:rPr>
              <a:t>0.262</a:t>
            </a:r>
            <a:endParaRPr lang="en-US" altLang="en-US" sz="2000" dirty="0">
              <a:solidFill>
                <a:schemeClr val="tx1"/>
              </a:solidFill>
              <a:latin typeface="Arial" panose="020B0604020202020204" pitchFamily="34" charset="0"/>
              <a:cs typeface="Arial" panose="020B0604020202020204" pitchFamily="34" charset="0"/>
            </a:endParaRPr>
          </a:p>
          <a:p>
            <a:pPr lvl="1" eaLnBrk="0" fontAlgn="base" hangingPunct="0">
              <a:spcBef>
                <a:spcPct val="0"/>
              </a:spcBef>
              <a:spcAft>
                <a:spcPct val="0"/>
              </a:spcAft>
              <a:buClrTx/>
            </a:pPr>
            <a:r>
              <a:rPr lang="en-US" altLang="en-US" sz="2000" b="1" dirty="0">
                <a:solidFill>
                  <a:schemeClr val="tx1"/>
                </a:solidFill>
                <a:latin typeface="Arial" panose="020B0604020202020204" pitchFamily="34" charset="0"/>
                <a:cs typeface="Arial" panose="020B0604020202020204" pitchFamily="34" charset="0"/>
              </a:rPr>
              <a:t>Significance (p-value) = 0.066</a:t>
            </a:r>
            <a:endParaRPr lang="en-US" altLang="en-US" sz="2000" dirty="0">
              <a:solidFill>
                <a:schemeClr val="tx1"/>
              </a:solidFill>
              <a:latin typeface="Arial" panose="020B0604020202020204" pitchFamily="34" charset="0"/>
              <a:cs typeface="Arial" panose="020B0604020202020204" pitchFamily="34" charset="0"/>
            </a:endParaRPr>
          </a:p>
          <a:p>
            <a:pPr lvl="1" eaLnBrk="0" fontAlgn="base" hangingPunct="0">
              <a:spcBef>
                <a:spcPct val="0"/>
              </a:spcBef>
              <a:spcAft>
                <a:spcPct val="0"/>
              </a:spcAft>
              <a:buClrTx/>
            </a:pPr>
            <a:r>
              <a:rPr lang="en-US" altLang="en-US" sz="2000" b="1" dirty="0">
                <a:solidFill>
                  <a:schemeClr val="tx1"/>
                </a:solidFill>
                <a:latin typeface="Arial" panose="020B0604020202020204" pitchFamily="34" charset="0"/>
                <a:cs typeface="Arial" panose="020B0604020202020204" pitchFamily="34" charset="0"/>
              </a:rPr>
              <a:t>Interpretation:</a:t>
            </a:r>
          </a:p>
          <a:p>
            <a:pPr lvl="1" eaLnBrk="0" fontAlgn="base" hangingPunct="0">
              <a:spcBef>
                <a:spcPct val="0"/>
              </a:spcBef>
              <a:spcAft>
                <a:spcPct val="0"/>
              </a:spcAft>
              <a:buClrTx/>
            </a:pPr>
            <a:r>
              <a:rPr lang="en-US" altLang="en-US" sz="2000" dirty="0">
                <a:solidFill>
                  <a:schemeClr val="tx1"/>
                </a:solidFill>
                <a:latin typeface="Arial" panose="020B0604020202020204" pitchFamily="34" charset="0"/>
                <a:cs typeface="Arial" panose="020B0604020202020204" pitchFamily="34" charset="0"/>
              </a:rPr>
              <a:t>The correlation is weaker compared to Pearson’s </a:t>
            </a:r>
          </a:p>
          <a:p>
            <a:pPr lvl="1" eaLnBrk="0" fontAlgn="base" hangingPunct="0">
              <a:spcBef>
                <a:spcPct val="0"/>
              </a:spcBef>
              <a:spcAft>
                <a:spcPct val="0"/>
              </a:spcAft>
              <a:buClrTx/>
            </a:pPr>
            <a:r>
              <a:rPr lang="en-US" altLang="en-US" sz="2000" dirty="0">
                <a:solidFill>
                  <a:schemeClr val="tx1"/>
                </a:solidFill>
                <a:latin typeface="Arial" panose="020B0604020202020204" pitchFamily="34" charset="0"/>
                <a:cs typeface="Arial" panose="020B0604020202020204" pitchFamily="34" charset="0"/>
              </a:rPr>
              <a:t>and is </a:t>
            </a:r>
            <a:r>
              <a:rPr lang="en-US" altLang="en-US" sz="2000" b="1" dirty="0">
                <a:solidFill>
                  <a:schemeClr val="tx1"/>
                </a:solidFill>
                <a:latin typeface="Arial" panose="020B0604020202020204" pitchFamily="34" charset="0"/>
                <a:cs typeface="Arial" panose="020B0604020202020204" pitchFamily="34" charset="0"/>
              </a:rPr>
              <a:t>not statistically significant</a:t>
            </a:r>
            <a:r>
              <a:rPr lang="en-US" altLang="en-US" sz="2000" dirty="0">
                <a:solidFill>
                  <a:schemeClr val="tx1"/>
                </a:solidFill>
                <a:latin typeface="Arial" panose="020B0604020202020204" pitchFamily="34" charset="0"/>
                <a:cs typeface="Arial" panose="020B0604020202020204" pitchFamily="34" charset="0"/>
              </a:rPr>
              <a:t> at the 0.05   level. This suggests that when</a:t>
            </a:r>
          </a:p>
          <a:p>
            <a:pPr lvl="1" eaLnBrk="0" fontAlgn="base" hangingPunct="0">
              <a:spcBef>
                <a:spcPct val="0"/>
              </a:spcBef>
              <a:spcAft>
                <a:spcPct val="0"/>
              </a:spcAft>
              <a:buClrTx/>
            </a:pPr>
            <a:r>
              <a:rPr lang="en-US" altLang="en-US" sz="2000" dirty="0">
                <a:solidFill>
                  <a:schemeClr val="tx1"/>
                </a:solidFill>
                <a:latin typeface="Arial" panose="020B0604020202020204" pitchFamily="34" charset="0"/>
                <a:cs typeface="Arial" panose="020B0604020202020204" pitchFamily="34" charset="0"/>
              </a:rPr>
              <a:t> using rank-based correlation (for non-normally distributed data), the relationship is less clear</a:t>
            </a:r>
            <a:endParaRPr lang="en-US" sz="2000" dirty="0">
              <a:solidFill>
                <a:schemeClr val="tx1"/>
              </a:solidFill>
            </a:endParaRPr>
          </a:p>
        </p:txBody>
      </p:sp>
      <p:pic>
        <p:nvPicPr>
          <p:cNvPr id="6" name="Picture 5">
            <a:extLst>
              <a:ext uri="{FF2B5EF4-FFF2-40B4-BE49-F238E27FC236}">
                <a16:creationId xmlns:a16="http://schemas.microsoft.com/office/drawing/2014/main" id="{C656D783-B117-DC6D-CC87-3F3F134AB9CE}"/>
              </a:ext>
            </a:extLst>
          </p:cNvPr>
          <p:cNvPicPr>
            <a:picLocks noChangeAspect="1"/>
          </p:cNvPicPr>
          <p:nvPr/>
        </p:nvPicPr>
        <p:blipFill>
          <a:blip r:embed="rId2"/>
          <a:stretch>
            <a:fillRect/>
          </a:stretch>
        </p:blipFill>
        <p:spPr>
          <a:xfrm>
            <a:off x="6225702" y="1882100"/>
            <a:ext cx="5804690" cy="3526911"/>
          </a:xfrm>
          <a:prstGeom prst="rect">
            <a:avLst/>
          </a:prstGeom>
          <a:ln>
            <a:noFill/>
          </a:ln>
          <a:effectLst>
            <a:outerShdw blurRad="292100" dist="139700" dir="2700000" algn="tl" rotWithShape="0">
              <a:srgbClr val="333333">
                <a:alpha val="65000"/>
              </a:srgbClr>
            </a:outerShdw>
          </a:effectLst>
        </p:spPr>
      </p:pic>
      <p:sp>
        <p:nvSpPr>
          <p:cNvPr id="2" name="Title 4">
            <a:extLst>
              <a:ext uri="{FF2B5EF4-FFF2-40B4-BE49-F238E27FC236}">
                <a16:creationId xmlns:a16="http://schemas.microsoft.com/office/drawing/2014/main" id="{A19B4045-357B-EF05-AD4E-E283A62FB1A0}"/>
              </a:ext>
            </a:extLst>
          </p:cNvPr>
          <p:cNvSpPr txBox="1">
            <a:spLocks/>
          </p:cNvSpPr>
          <p:nvPr/>
        </p:nvSpPr>
        <p:spPr bwMode="blackWhite">
          <a:xfrm>
            <a:off x="2557166" y="266405"/>
            <a:ext cx="7337072" cy="743909"/>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pPr algn="l" eaLnBrk="0" fontAlgn="base" hangingPunct="0">
              <a:lnSpc>
                <a:spcPct val="100000"/>
              </a:lnSpc>
              <a:spcAft>
                <a:spcPct val="0"/>
              </a:spcAft>
            </a:pPr>
            <a:r>
              <a:rPr lang="en-US" sz="1800" b="1" dirty="0">
                <a:solidFill>
                  <a:schemeClr val="tx1"/>
                </a:solidFill>
                <a:latin typeface="Goudy Old Style" panose="02020502050305020303" pitchFamily="18" charset="0"/>
              </a:rPr>
              <a:t>Correlation Between Hygiene Perception     and Fast Food Consumption</a:t>
            </a:r>
          </a:p>
        </p:txBody>
      </p:sp>
    </p:spTree>
    <p:extLst>
      <p:ext uri="{BB962C8B-B14F-4D97-AF65-F5344CB8AC3E}">
        <p14:creationId xmlns:p14="http://schemas.microsoft.com/office/powerpoint/2010/main" val="3581729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BB2ABD5-014E-B4B3-4DF3-3EE81A48E986}"/>
              </a:ext>
            </a:extLst>
          </p:cNvPr>
          <p:cNvSpPr>
            <a:spLocks noGrp="1" noChangeArrowheads="1"/>
          </p:cNvSpPr>
          <p:nvPr>
            <p:ph type="subTitle" idx="1"/>
          </p:nvPr>
        </p:nvSpPr>
        <p:spPr bwMode="auto">
          <a:xfrm>
            <a:off x="105417" y="714357"/>
            <a:ext cx="11585641"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sz="1800" b="1" u="sng" dirty="0">
                <a:solidFill>
                  <a:schemeClr val="bg1"/>
                </a:solidFill>
                <a:highlight>
                  <a:srgbClr val="C0C0C0"/>
                </a:highlight>
                <a:latin typeface="Arial" panose="020B0604020202020204" pitchFamily="34" charset="0"/>
                <a:cs typeface="Arial" panose="020B0604020202020204" pitchFamily="34" charset="0"/>
              </a:rPr>
              <a:t>Conclusion</a:t>
            </a:r>
          </a:p>
          <a:p>
            <a:pPr algn="l">
              <a:buNone/>
            </a:pPr>
            <a:endParaRPr lang="en-US" sz="1800" b="1" dirty="0">
              <a:highlight>
                <a:srgbClr val="800000"/>
              </a:highlight>
            </a:endParaRPr>
          </a:p>
          <a:p>
            <a:pPr marL="285750" indent="-285750" algn="l">
              <a:buClr>
                <a:schemeClr val="bg1"/>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The </a:t>
            </a:r>
            <a:r>
              <a:rPr lang="en-US" sz="1800" b="1" dirty="0">
                <a:solidFill>
                  <a:schemeClr val="bg1"/>
                </a:solidFill>
                <a:latin typeface="Arial" panose="020B0604020202020204" pitchFamily="34" charset="0"/>
                <a:cs typeface="Arial" panose="020B0604020202020204" pitchFamily="34" charset="0"/>
              </a:rPr>
              <a:t>Spearman correlation</a:t>
            </a:r>
            <a:r>
              <a:rPr lang="en-US" sz="1800" dirty="0">
                <a:solidFill>
                  <a:schemeClr val="bg1"/>
                </a:solidFill>
                <a:latin typeface="Arial" panose="020B0604020202020204" pitchFamily="34" charset="0"/>
                <a:cs typeface="Arial" panose="020B0604020202020204" pitchFamily="34" charset="0"/>
              </a:rPr>
              <a:t> suggests a </a:t>
            </a:r>
            <a:r>
              <a:rPr lang="en-US" sz="1800" b="1" dirty="0">
                <a:solidFill>
                  <a:schemeClr val="bg1"/>
                </a:solidFill>
                <a:latin typeface="Arial" panose="020B0604020202020204" pitchFamily="34" charset="0"/>
                <a:cs typeface="Arial" panose="020B0604020202020204" pitchFamily="34" charset="0"/>
              </a:rPr>
              <a:t>weak, non-significant relationship</a:t>
            </a:r>
            <a:r>
              <a:rPr lang="en-US" sz="1800" dirty="0">
                <a:solidFill>
                  <a:schemeClr val="bg1"/>
                </a:solidFill>
                <a:latin typeface="Arial" panose="020B0604020202020204" pitchFamily="34" charset="0"/>
                <a:cs typeface="Arial" panose="020B0604020202020204" pitchFamily="34" charset="0"/>
              </a:rPr>
              <a:t>, meaning the relationship might not be as strong when considering nonparametric assumptions.</a:t>
            </a:r>
          </a:p>
          <a:p>
            <a:pPr marL="285750" indent="-285750" algn="l">
              <a:buClr>
                <a:schemeClr val="bg1"/>
              </a:buClr>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If data violates normality assumptions, </a:t>
            </a:r>
            <a:r>
              <a:rPr lang="en-US" sz="1800" b="1" dirty="0">
                <a:solidFill>
                  <a:schemeClr val="bg1"/>
                </a:solidFill>
                <a:latin typeface="Arial" panose="020B0604020202020204" pitchFamily="34" charset="0"/>
                <a:cs typeface="Arial" panose="020B0604020202020204" pitchFamily="34" charset="0"/>
              </a:rPr>
              <a:t>Spearman’s rho is more reliable</a:t>
            </a:r>
            <a:r>
              <a:rPr lang="en-US" sz="1800" dirty="0">
                <a:solidFill>
                  <a:schemeClr val="bg1"/>
                </a:solidFill>
                <a:latin typeface="Arial" panose="020B0604020202020204" pitchFamily="34" charset="0"/>
                <a:cs typeface="Arial" panose="020B0604020202020204" pitchFamily="34" charset="0"/>
              </a:rPr>
              <a:t>, and it suggests the relationship might not be statistically significant.</a:t>
            </a:r>
          </a:p>
          <a:p>
            <a:pPr marL="742950" marR="0" lvl="1" indent="-285750" algn="l" defTabSz="914400" rtl="0" eaLnBrk="0" fontAlgn="base" latinLnBrk="0" hangingPunct="0">
              <a:lnSpc>
                <a:spcPct val="100000"/>
              </a:lnSpc>
              <a:spcBef>
                <a:spcPct val="0"/>
              </a:spcBef>
              <a:spcAft>
                <a:spcPct val="0"/>
              </a:spcAft>
              <a:buClr>
                <a:schemeClr val="bg1"/>
              </a:buClr>
              <a:buSzTx/>
              <a:buFont typeface="Wingdings" panose="05000000000000000000" pitchFamily="2" charset="2"/>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1143000" lvl="2" indent="-228600">
              <a:buFont typeface="+mj-lt"/>
              <a:buAutoNum type="arabicPeriod"/>
            </a:pPr>
            <a:endParaRPr lang="en-US" sz="1900" dirty="0">
              <a:solidFill>
                <a:schemeClr val="tx1"/>
              </a:solidFill>
              <a:latin typeface="Arial" panose="020B0604020202020204" pitchFamily="34" charset="0"/>
              <a:cs typeface="Arial" panose="020B0604020202020204" pitchFamily="34" charset="0"/>
            </a:endParaRPr>
          </a:p>
          <a:p>
            <a:pPr algn="l">
              <a:buNone/>
            </a:pPr>
            <a:endParaRPr lang="en-US" sz="1800" b="1" dirty="0">
              <a:highlight>
                <a:srgbClr val="800000"/>
              </a:highlight>
            </a:endParaRPr>
          </a:p>
          <a:p>
            <a:pPr algn="l">
              <a:buNone/>
            </a:pPr>
            <a:endParaRPr lang="en-US" sz="1800" b="1" dirty="0">
              <a:highlight>
                <a:srgbClr val="800000"/>
              </a:highlight>
            </a:endParaRPr>
          </a:p>
          <a:p>
            <a:pPr algn="l">
              <a:buNone/>
            </a:pPr>
            <a:endParaRPr lang="en-US" sz="1800" b="1" dirty="0">
              <a:highlight>
                <a:srgbClr val="800000"/>
              </a:highlight>
            </a:endParaRPr>
          </a:p>
          <a:p>
            <a:pPr algn="l">
              <a:buNone/>
            </a:pPr>
            <a:endParaRPr lang="en-US" sz="1800" b="1" dirty="0">
              <a:highlight>
                <a:srgbClr val="800000"/>
              </a:highlight>
            </a:endParaRPr>
          </a:p>
          <a:p>
            <a:pPr algn="l">
              <a:buNone/>
            </a:pPr>
            <a:endParaRPr lang="en-US" sz="1800" b="1" dirty="0">
              <a:highlight>
                <a:srgbClr val="800000"/>
              </a:highlight>
            </a:endParaRPr>
          </a:p>
          <a:p>
            <a:pPr algn="l">
              <a:buNone/>
            </a:pPr>
            <a:endParaRPr lang="en-US" sz="1800" b="1" dirty="0">
              <a:highlight>
                <a:srgbClr val="800000"/>
              </a:highlight>
            </a:endParaRPr>
          </a:p>
          <a:p>
            <a:pPr algn="l">
              <a:buNone/>
            </a:pPr>
            <a:endParaRPr lang="en-US" sz="1800" b="1" dirty="0">
              <a:highlight>
                <a:srgbClr val="800000"/>
              </a:highlight>
            </a:endParaRPr>
          </a:p>
          <a:p>
            <a:pPr algn="l">
              <a:buNone/>
            </a:pPr>
            <a:endParaRPr lang="en-US" sz="1800" b="1" dirty="0">
              <a:highlight>
                <a:srgbClr val="8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6757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8E7E7-83EE-F663-B226-29EE8285D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C781B-6B87-B91E-1EEB-049A8CEF281B}"/>
              </a:ext>
            </a:extLst>
          </p:cNvPr>
          <p:cNvSpPr>
            <a:spLocks noGrp="1"/>
          </p:cNvSpPr>
          <p:nvPr>
            <p:ph type="ctrTitle"/>
          </p:nvPr>
        </p:nvSpPr>
        <p:spPr>
          <a:xfrm>
            <a:off x="3385983" y="1995949"/>
            <a:ext cx="5708856" cy="940995"/>
          </a:xfrm>
        </p:spPr>
        <p:txBody>
          <a:bodyPr>
            <a:normAutofit fontScale="90000"/>
          </a:bodyPr>
          <a:lstStyle/>
          <a:p>
            <a:r>
              <a:rPr lang="en-IN" sz="4400" b="1" dirty="0">
                <a:latin typeface="Goudy Old Style" panose="02020502050305020303" pitchFamily="18" charset="0"/>
              </a:rPr>
              <a:t>CHAPTER 5</a:t>
            </a:r>
          </a:p>
        </p:txBody>
      </p:sp>
      <p:sp>
        <p:nvSpPr>
          <p:cNvPr id="4" name="Title 1">
            <a:extLst>
              <a:ext uri="{FF2B5EF4-FFF2-40B4-BE49-F238E27FC236}">
                <a16:creationId xmlns:a16="http://schemas.microsoft.com/office/drawing/2014/main" id="{5C997677-948A-6E6C-516A-52AA6469A8E0}"/>
              </a:ext>
            </a:extLst>
          </p:cNvPr>
          <p:cNvSpPr txBox="1">
            <a:spLocks/>
          </p:cNvSpPr>
          <p:nvPr/>
        </p:nvSpPr>
        <p:spPr bwMode="blackWhite">
          <a:xfrm>
            <a:off x="2664542" y="3080397"/>
            <a:ext cx="7197213" cy="697205"/>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IN" sz="2800" b="1" dirty="0">
                <a:latin typeface="Goudy Old Style" panose="02020502050305020303" pitchFamily="18" charset="0"/>
              </a:rPr>
              <a:t>Quality analysis</a:t>
            </a:r>
            <a:endParaRPr lang="en-IN" sz="2800" b="1" dirty="0">
              <a:solidFill>
                <a:schemeClr val="bg1"/>
              </a:solidFill>
              <a:latin typeface="Goudy Old Style" panose="02020502050305020303" pitchFamily="18" charset="0"/>
            </a:endParaRPr>
          </a:p>
        </p:txBody>
      </p:sp>
    </p:spTree>
    <p:extLst>
      <p:ext uri="{BB962C8B-B14F-4D97-AF65-F5344CB8AC3E}">
        <p14:creationId xmlns:p14="http://schemas.microsoft.com/office/powerpoint/2010/main" val="5049987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2613-8F3A-8E03-E0ED-215E136420A9}"/>
              </a:ext>
            </a:extLst>
          </p:cNvPr>
          <p:cNvSpPr>
            <a:spLocks noGrp="1"/>
          </p:cNvSpPr>
          <p:nvPr>
            <p:ph type="ctrTitle"/>
          </p:nvPr>
        </p:nvSpPr>
        <p:spPr>
          <a:xfrm>
            <a:off x="1704667" y="1671484"/>
            <a:ext cx="8782665" cy="1331922"/>
          </a:xfrm>
        </p:spPr>
        <p:txBody>
          <a:bodyPr>
            <a:norm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kern="100" dirty="0">
                <a:effectLst/>
                <a:latin typeface="Goudy Old Style" panose="02020502050305020303" pitchFamily="18" charset="0"/>
                <a:ea typeface="Calibri" panose="020F0502020204030204" pitchFamily="34" charset="0"/>
                <a:cs typeface="Times New Roman" panose="02020603050405020304" pitchFamily="18" charset="0"/>
              </a:rPr>
              <a:t>Understand how often people monitor their calorie/nutritional intake and its relationship with other factors</a:t>
            </a:r>
            <a:endParaRPr lang="en-IN" dirty="0"/>
          </a:p>
        </p:txBody>
      </p:sp>
      <p:sp>
        <p:nvSpPr>
          <p:cNvPr id="3" name="Subtitle 2">
            <a:extLst>
              <a:ext uri="{FF2B5EF4-FFF2-40B4-BE49-F238E27FC236}">
                <a16:creationId xmlns:a16="http://schemas.microsoft.com/office/drawing/2014/main" id="{07227D31-8397-5F71-7A38-7982F1793E29}"/>
              </a:ext>
            </a:extLst>
          </p:cNvPr>
          <p:cNvSpPr>
            <a:spLocks noGrp="1"/>
          </p:cNvSpPr>
          <p:nvPr>
            <p:ph type="subTitle" idx="1"/>
          </p:nvPr>
        </p:nvSpPr>
        <p:spPr>
          <a:xfrm>
            <a:off x="2608118" y="3429000"/>
            <a:ext cx="7325589" cy="2775620"/>
          </a:xfrm>
        </p:spPr>
        <p:txBody>
          <a:bodyPr>
            <a:normAutofit/>
          </a:bodyPr>
          <a:lstStyle/>
          <a:p>
            <a:pPr marL="342900" lvl="0" indent="-342900" algn="l">
              <a:lnSpc>
                <a:spcPct val="107000"/>
              </a:lnSpc>
              <a:spcAft>
                <a:spcPts val="800"/>
              </a:spcAft>
              <a:buClr>
                <a:schemeClr val="accent3">
                  <a:lumMod val="50000"/>
                </a:schemeClr>
              </a:buClr>
              <a:buSzPts val="1000"/>
              <a:buFont typeface="Wingdings" panose="05000000000000000000" pitchFamily="2" charset="2"/>
              <a:buChar char="Ø"/>
              <a:tabLst>
                <a:tab pos="457200" algn="l"/>
              </a:tabLst>
            </a:pPr>
            <a:r>
              <a:rPr lang="en-IN" sz="19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Descriptive Statistics:</a:t>
            </a:r>
            <a:r>
              <a:rPr lang="en-IN" sz="19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Calculate the frequency and percentage of respondents who always, sometimes, or never monitor their nutritional intake.</a:t>
            </a:r>
          </a:p>
          <a:p>
            <a:pPr marL="342900" lvl="0" indent="-342900" algn="l">
              <a:lnSpc>
                <a:spcPct val="107000"/>
              </a:lnSpc>
              <a:spcAft>
                <a:spcPts val="800"/>
              </a:spcAft>
              <a:buClr>
                <a:schemeClr val="accent3">
                  <a:lumMod val="50000"/>
                </a:schemeClr>
              </a:buClr>
              <a:buSzPts val="1000"/>
              <a:buFont typeface="Wingdings" panose="05000000000000000000" pitchFamily="2" charset="2"/>
              <a:buChar char="Ø"/>
              <a:tabLst>
                <a:tab pos="457200" algn="l"/>
              </a:tabLst>
            </a:pPr>
            <a:r>
              <a:rPr lang="en-IN" sz="19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Chi-Square Test:</a:t>
            </a:r>
            <a:r>
              <a:rPr lang="en-IN" sz="19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t>
            </a:r>
            <a:r>
              <a:rPr lang="en-IN" sz="1900" kern="100" dirty="0" err="1">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Analyze</a:t>
            </a:r>
            <a:r>
              <a:rPr lang="en-IN" sz="19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the association between nutritional awareness and factors like age group, income level, or fast food consumption frequency.</a:t>
            </a:r>
          </a:p>
          <a:p>
            <a:pPr algn="l"/>
            <a:endParaRPr lang="en-IN" dirty="0"/>
          </a:p>
        </p:txBody>
      </p:sp>
    </p:spTree>
    <p:extLst>
      <p:ext uri="{BB962C8B-B14F-4D97-AF65-F5344CB8AC3E}">
        <p14:creationId xmlns:p14="http://schemas.microsoft.com/office/powerpoint/2010/main" val="87408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38ED4D4-C2D3-75A5-9F9C-7670D6472D94}"/>
              </a:ext>
            </a:extLst>
          </p:cNvPr>
          <p:cNvSpPr txBox="1">
            <a:spLocks/>
          </p:cNvSpPr>
          <p:nvPr/>
        </p:nvSpPr>
        <p:spPr bwMode="blackWhite">
          <a:xfrm>
            <a:off x="1521065" y="155952"/>
            <a:ext cx="9455286" cy="661172"/>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1600" b="1" dirty="0">
                <a:solidFill>
                  <a:schemeClr val="accent3"/>
                </a:solidFill>
              </a:rPr>
              <a:t>Locality vs </a:t>
            </a:r>
            <a:r>
              <a:rPr lang="en-US" sz="1600" b="1" dirty="0" err="1">
                <a:solidFill>
                  <a:schemeClr val="accent3"/>
                </a:solidFill>
              </a:rPr>
              <a:t>fastfood</a:t>
            </a:r>
            <a:r>
              <a:rPr lang="en-US" sz="1600" b="1" dirty="0">
                <a:solidFill>
                  <a:schemeClr val="accent3"/>
                </a:solidFill>
              </a:rPr>
              <a:t> consumption</a:t>
            </a:r>
            <a:endParaRPr lang="en-IN" sz="1600" b="1" dirty="0">
              <a:solidFill>
                <a:schemeClr val="accent3"/>
              </a:solidFill>
            </a:endParaRPr>
          </a:p>
        </p:txBody>
      </p:sp>
      <p:pic>
        <p:nvPicPr>
          <p:cNvPr id="17" name="Picture 16">
            <a:extLst>
              <a:ext uri="{FF2B5EF4-FFF2-40B4-BE49-F238E27FC236}">
                <a16:creationId xmlns:a16="http://schemas.microsoft.com/office/drawing/2014/main" id="{9B5EB09C-D938-6281-F67B-26068CEEE14F}"/>
              </a:ext>
            </a:extLst>
          </p:cNvPr>
          <p:cNvPicPr>
            <a:picLocks noChangeAspect="1"/>
          </p:cNvPicPr>
          <p:nvPr/>
        </p:nvPicPr>
        <p:blipFill>
          <a:blip r:embed="rId2"/>
          <a:stretch>
            <a:fillRect/>
          </a:stretch>
        </p:blipFill>
        <p:spPr>
          <a:xfrm>
            <a:off x="5719864" y="972766"/>
            <a:ext cx="6320315" cy="5486400"/>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BCCA9E8D-4066-EC73-26AD-AD8326E59F03}"/>
              </a:ext>
            </a:extLst>
          </p:cNvPr>
          <p:cNvSpPr txBox="1"/>
          <p:nvPr/>
        </p:nvSpPr>
        <p:spPr>
          <a:xfrm>
            <a:off x="1955260" y="1682885"/>
            <a:ext cx="184731" cy="369332"/>
          </a:xfrm>
          <a:prstGeom prst="rect">
            <a:avLst/>
          </a:prstGeom>
          <a:noFill/>
        </p:spPr>
        <p:txBody>
          <a:bodyPr wrap="none" rtlCol="0">
            <a:spAutoFit/>
          </a:bodyPr>
          <a:lstStyle/>
          <a:p>
            <a:endParaRPr lang="en-US" dirty="0"/>
          </a:p>
        </p:txBody>
      </p:sp>
      <p:sp>
        <p:nvSpPr>
          <p:cNvPr id="19" name="TextBox 18">
            <a:extLst>
              <a:ext uri="{FF2B5EF4-FFF2-40B4-BE49-F238E27FC236}">
                <a16:creationId xmlns:a16="http://schemas.microsoft.com/office/drawing/2014/main" id="{4F18B238-39BF-C82E-711B-A5ACC41979E5}"/>
              </a:ext>
            </a:extLst>
          </p:cNvPr>
          <p:cNvSpPr txBox="1"/>
          <p:nvPr/>
        </p:nvSpPr>
        <p:spPr>
          <a:xfrm>
            <a:off x="778213" y="1590552"/>
            <a:ext cx="4698460" cy="5170646"/>
          </a:xfrm>
          <a:prstGeom prst="rect">
            <a:avLst/>
          </a:prstGeom>
          <a:noFill/>
        </p:spPr>
        <p:txBody>
          <a:bodyPr wrap="square" rtlCol="0">
            <a:spAutoFit/>
          </a:bodyPr>
          <a:lstStyle/>
          <a:p>
            <a:r>
              <a:rPr lang="en-US" sz="2400" b="1" u="sng" dirty="0">
                <a:solidFill>
                  <a:schemeClr val="bg1"/>
                </a:solidFill>
              </a:rPr>
              <a:t>Conclusion:</a:t>
            </a:r>
          </a:p>
          <a:p>
            <a:endParaRPr lang="en-US" b="1" dirty="0">
              <a:solidFill>
                <a:schemeClr val="bg2"/>
              </a:solidFill>
            </a:endParaRPr>
          </a:p>
          <a:p>
            <a:pPr marL="285750" indent="-285750">
              <a:buClr>
                <a:schemeClr val="bg1"/>
              </a:buClr>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The chi-square statistic obtained was </a:t>
            </a:r>
            <a:r>
              <a:rPr lang="en-US" b="1" dirty="0">
                <a:solidFill>
                  <a:schemeClr val="bg1"/>
                </a:solidFill>
                <a:latin typeface="Arial" panose="020B0604020202020204" pitchFamily="34" charset="0"/>
                <a:cs typeface="Arial" panose="020B0604020202020204" pitchFamily="34" charset="0"/>
              </a:rPr>
              <a:t>21.52</a:t>
            </a:r>
            <a:r>
              <a:rPr lang="en-US" dirty="0">
                <a:solidFill>
                  <a:schemeClr val="bg1"/>
                </a:solidFill>
                <a:latin typeface="Arial" panose="020B0604020202020204" pitchFamily="34" charset="0"/>
                <a:cs typeface="Arial" panose="020B0604020202020204" pitchFamily="34" charset="0"/>
              </a:rPr>
              <a:t>, with a p-value of </a:t>
            </a:r>
            <a:r>
              <a:rPr lang="en-US" b="1" dirty="0">
                <a:solidFill>
                  <a:schemeClr val="bg1"/>
                </a:solidFill>
                <a:latin typeface="Arial" panose="020B0604020202020204" pitchFamily="34" charset="0"/>
                <a:cs typeface="Arial" panose="020B0604020202020204" pitchFamily="34" charset="0"/>
              </a:rPr>
              <a:t>0.018</a:t>
            </a:r>
            <a:r>
              <a:rPr lang="en-US" dirty="0">
                <a:solidFill>
                  <a:schemeClr val="bg1"/>
                </a:solidFill>
                <a:latin typeface="Arial" panose="020B0604020202020204" pitchFamily="34" charset="0"/>
                <a:cs typeface="Arial" panose="020B0604020202020204" pitchFamily="34" charset="0"/>
              </a:rPr>
              <a:t>.Since the p-value is less than 0.05, the result is statistically significant, indicating that health issues due to fast food consumption vary based on locality.</a:t>
            </a:r>
          </a:p>
          <a:p>
            <a:pPr marL="285750" indent="-285750">
              <a:buClr>
                <a:schemeClr val="bg1"/>
              </a:buClr>
              <a:buFont typeface="Wingdings" panose="05000000000000000000" pitchFamily="2" charset="2"/>
              <a:buChar char="Ø"/>
            </a:pPr>
            <a:endParaRPr lang="en-US" dirty="0">
              <a:solidFill>
                <a:schemeClr val="bg1"/>
              </a:solidFill>
              <a:latin typeface="Arial" panose="020B0604020202020204" pitchFamily="34" charset="0"/>
              <a:cs typeface="Arial" panose="020B0604020202020204" pitchFamily="34" charset="0"/>
            </a:endParaRPr>
          </a:p>
          <a:p>
            <a:pPr marL="285750" indent="-285750">
              <a:buClr>
                <a:schemeClr val="bg1"/>
              </a:buClr>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These findings suggest that fast food consumption is associated with notable health impacts across all localities, with rural areas showing higher digestive issues and weight-related problems.</a:t>
            </a:r>
          </a:p>
          <a:p>
            <a:pPr marL="285750" indent="-285750">
              <a:buClr>
                <a:srgbClr val="C00000"/>
              </a:buClr>
              <a:buFont typeface="Wingdings" panose="05000000000000000000" pitchFamily="2" charset="2"/>
              <a:buChar char="Ø"/>
            </a:pPr>
            <a:endParaRPr lang="en-US" dirty="0">
              <a:solidFill>
                <a:schemeClr val="bg1"/>
              </a:solidFill>
              <a:latin typeface="Arial" panose="020B0604020202020204" pitchFamily="34" charset="0"/>
              <a:cs typeface="Arial" panose="020B0604020202020204" pitchFamily="34" charset="0"/>
            </a:endParaRPr>
          </a:p>
          <a:p>
            <a:pPr>
              <a:buClr>
                <a:srgbClr val="C00000"/>
              </a:buClr>
            </a:pPr>
            <a:endParaRPr lang="en-US" dirty="0">
              <a:solidFill>
                <a:schemeClr val="bg2"/>
              </a:solidFill>
            </a:endParaRPr>
          </a:p>
          <a:p>
            <a:pPr marL="285750" indent="-285750">
              <a:buClr>
                <a:srgbClr val="C00000"/>
              </a:buClr>
              <a:buFont typeface="Wingdings" panose="05000000000000000000" pitchFamily="2" charset="2"/>
              <a:buChar char="Ø"/>
            </a:pPr>
            <a:endParaRPr lang="en-US" dirty="0">
              <a:solidFill>
                <a:schemeClr val="bg2"/>
              </a:solidFill>
            </a:endParaRPr>
          </a:p>
          <a:p>
            <a:endParaRPr lang="en-US" dirty="0"/>
          </a:p>
        </p:txBody>
      </p:sp>
    </p:spTree>
    <p:extLst>
      <p:ext uri="{BB962C8B-B14F-4D97-AF65-F5344CB8AC3E}">
        <p14:creationId xmlns:p14="http://schemas.microsoft.com/office/powerpoint/2010/main" val="22795791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50797-1BE3-7DFA-833C-E201061D7793}"/>
              </a:ext>
            </a:extLst>
          </p:cNvPr>
          <p:cNvSpPr>
            <a:spLocks noGrp="1"/>
          </p:cNvSpPr>
          <p:nvPr>
            <p:ph type="ctrTitle"/>
          </p:nvPr>
        </p:nvSpPr>
        <p:spPr>
          <a:xfrm>
            <a:off x="1444337" y="350126"/>
            <a:ext cx="8991600" cy="917565"/>
          </a:xfrm>
        </p:spPr>
        <p:txBody>
          <a:bodyPr>
            <a:noAutofit/>
          </a:bodyPr>
          <a:lstStyle/>
          <a:p>
            <a:r>
              <a:rPr lang="en-IN" sz="2400" b="1" dirty="0">
                <a:effectLst/>
                <a:latin typeface="Goudy Old Style" panose="02020502050305020303" pitchFamily="18" charset="0"/>
                <a:ea typeface="Calibri" panose="020F0502020204030204" pitchFamily="34" charset="0"/>
                <a:cs typeface="Times New Roman" panose="02020603050405020304" pitchFamily="18" charset="0"/>
              </a:rPr>
              <a:t>Descriptive Statistics for Nutritional Awareness</a:t>
            </a:r>
            <a:endParaRPr lang="en-IN" sz="2400" dirty="0">
              <a:latin typeface="Goudy Old Style" panose="02020502050305020303" pitchFamily="18" charset="0"/>
            </a:endParaRPr>
          </a:p>
        </p:txBody>
      </p:sp>
      <p:sp>
        <p:nvSpPr>
          <p:cNvPr id="6" name="Subtitle 5">
            <a:extLst>
              <a:ext uri="{FF2B5EF4-FFF2-40B4-BE49-F238E27FC236}">
                <a16:creationId xmlns:a16="http://schemas.microsoft.com/office/drawing/2014/main" id="{9C5FE1FE-117B-BF5B-D1E7-FBAFC1F000CB}"/>
              </a:ext>
            </a:extLst>
          </p:cNvPr>
          <p:cNvSpPr>
            <a:spLocks noGrp="1"/>
          </p:cNvSpPr>
          <p:nvPr>
            <p:ph type="subTitle" idx="1"/>
          </p:nvPr>
        </p:nvSpPr>
        <p:spPr>
          <a:xfrm>
            <a:off x="533885" y="2101058"/>
            <a:ext cx="5482452" cy="4296641"/>
          </a:xfrm>
        </p:spPr>
        <p:style>
          <a:lnRef idx="2">
            <a:schemeClr val="accent6"/>
          </a:lnRef>
          <a:fillRef idx="1">
            <a:schemeClr val="lt1"/>
          </a:fillRef>
          <a:effectRef idx="0">
            <a:schemeClr val="accent6"/>
          </a:effectRef>
          <a:fontRef idx="minor">
            <a:schemeClr val="dk1"/>
          </a:fontRef>
        </p:style>
        <p:txBody>
          <a:bodyPr>
            <a:normAutofit lnSpcReduction="10000"/>
          </a:bodyPr>
          <a:lstStyle/>
          <a:p>
            <a:pPr marL="342900" lvl="0" indent="-342900" algn="l">
              <a:lnSpc>
                <a:spcPct val="107000"/>
              </a:lnSpc>
              <a:spcAft>
                <a:spcPts val="800"/>
              </a:spcAft>
              <a:buClr>
                <a:schemeClr val="accent3">
                  <a:lumMod val="75000"/>
                </a:schemeClr>
              </a:buClr>
              <a:buSzPts val="1000"/>
              <a:buFont typeface="Wingdings" panose="05000000000000000000" pitchFamily="2" charset="2"/>
              <a:buChar char="v"/>
              <a:tabLst>
                <a:tab pos="4572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8.82% of respondents "Always" monitor their nutritional intake.</a:t>
            </a:r>
            <a:endPar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lvl="1" algn="l">
              <a:lnSpc>
                <a:spcPct val="107000"/>
              </a:lnSpc>
              <a:spcAft>
                <a:spcPts val="800"/>
              </a:spcAft>
              <a:buClr>
                <a:schemeClr val="accent3">
                  <a:lumMod val="75000"/>
                </a:schemeClr>
              </a:buClr>
              <a:buSzPts val="1000"/>
              <a:tabLst>
                <a:tab pos="914400" algn="l"/>
              </a:tabLst>
            </a:pP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This means only a small portion of the population is highly conscious of tracking their food's nutritional value.</a:t>
            </a:r>
          </a:p>
          <a:p>
            <a:pPr marL="342900" lvl="0" indent="-342900" algn="l">
              <a:lnSpc>
                <a:spcPct val="107000"/>
              </a:lnSpc>
              <a:spcAft>
                <a:spcPts val="800"/>
              </a:spcAft>
              <a:buClr>
                <a:schemeClr val="accent3">
                  <a:lumMod val="75000"/>
                </a:schemeClr>
              </a:buClr>
              <a:buSzPts val="1000"/>
              <a:buFont typeface="Wingdings" panose="05000000000000000000" pitchFamily="2" charset="2"/>
              <a:buChar char="v"/>
              <a:tabLst>
                <a:tab pos="4572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49.51% "Never" monitor their nutritional intake.</a:t>
            </a:r>
            <a:endPar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lvl="1" algn="l">
              <a:lnSpc>
                <a:spcPct val="107000"/>
              </a:lnSpc>
              <a:spcAft>
                <a:spcPts val="800"/>
              </a:spcAft>
              <a:buClr>
                <a:schemeClr val="accent3">
                  <a:lumMod val="75000"/>
                </a:schemeClr>
              </a:buClr>
              <a:buSzPts val="1000"/>
              <a:tabLst>
                <a:tab pos="914400" algn="l"/>
              </a:tabLst>
            </a:pP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Nearly </a:t>
            </a: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half of the respondents</a:t>
            </a: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do not check or care about their calorie/nutritional intake at all.</a:t>
            </a:r>
          </a:p>
          <a:p>
            <a:pPr marL="342900" lvl="0" indent="-342900" algn="l">
              <a:lnSpc>
                <a:spcPct val="107000"/>
              </a:lnSpc>
              <a:spcAft>
                <a:spcPts val="800"/>
              </a:spcAft>
              <a:buClr>
                <a:schemeClr val="accent3">
                  <a:lumMod val="75000"/>
                </a:schemeClr>
              </a:buClr>
              <a:buSzPts val="1000"/>
              <a:buFont typeface="Wingdings" panose="05000000000000000000" pitchFamily="2" charset="2"/>
              <a:buChar char="v"/>
              <a:tabLst>
                <a:tab pos="457200" algn="l"/>
              </a:tabLst>
            </a:pPr>
            <a:r>
              <a:rPr lang="en-IN" sz="1600"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41.67% "Sometimes" monitor their nutritional intake.</a:t>
            </a:r>
            <a:endPar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lvl="1" algn="l">
              <a:lnSpc>
                <a:spcPct val="107000"/>
              </a:lnSpc>
              <a:spcAft>
                <a:spcPts val="800"/>
              </a:spcAft>
              <a:buClr>
                <a:schemeClr val="accent3">
                  <a:lumMod val="75000"/>
                </a:schemeClr>
              </a:buClr>
              <a:buSzPts val="1000"/>
              <a:tabLst>
                <a:tab pos="914400" algn="l"/>
              </a:tabLst>
            </a:pPr>
            <a:r>
              <a:rPr lang="en-IN" sz="16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 significant percentage of people occasionally check their nutrition but are not consistent in doing so.</a:t>
            </a:r>
          </a:p>
          <a:p>
            <a:endParaRPr lang="en-IN" dirty="0"/>
          </a:p>
        </p:txBody>
      </p:sp>
      <p:sp>
        <p:nvSpPr>
          <p:cNvPr id="7" name="TextBox 6">
            <a:extLst>
              <a:ext uri="{FF2B5EF4-FFF2-40B4-BE49-F238E27FC236}">
                <a16:creationId xmlns:a16="http://schemas.microsoft.com/office/drawing/2014/main" id="{BEB3EDCA-4D31-C45A-F125-B85ED3C4B790}"/>
              </a:ext>
            </a:extLst>
          </p:cNvPr>
          <p:cNvSpPr txBox="1"/>
          <p:nvPr/>
        </p:nvSpPr>
        <p:spPr>
          <a:xfrm>
            <a:off x="623455" y="1361209"/>
            <a:ext cx="11024754" cy="646331"/>
          </a:xfrm>
          <a:prstGeom prst="rect">
            <a:avLst/>
          </a:prstGeom>
          <a:noFill/>
        </p:spPr>
        <p:txBody>
          <a:bodyPr wrap="square" rtlCol="0">
            <a:spAutoFit/>
          </a:bodyPr>
          <a:lstStyle/>
          <a:p>
            <a:r>
              <a:rPr lang="en-IN"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We have </a:t>
            </a:r>
            <a:r>
              <a:rPr lang="en-IN" dirty="0" err="1">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analyzed</a:t>
            </a:r>
            <a:r>
              <a:rPr lang="en-IN"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how often people monitor their </a:t>
            </a:r>
            <a:r>
              <a:rPr lang="en-IN" b="1"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nutritional value/calorie intake</a:t>
            </a:r>
            <a:r>
              <a:rPr lang="en-IN"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from fast food meals. </a:t>
            </a:r>
          </a:p>
          <a:p>
            <a:r>
              <a:rPr lang="en-IN"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Here’s what the data shows:</a:t>
            </a:r>
            <a:endParaRPr lang="en-IN" dirty="0">
              <a:solidFill>
                <a:schemeClr val="accent5">
                  <a:lumMod val="5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E45C2F-0994-288F-D5D0-FEF5F0AFD703}"/>
              </a:ext>
            </a:extLst>
          </p:cNvPr>
          <p:cNvSpPr txBox="1"/>
          <p:nvPr/>
        </p:nvSpPr>
        <p:spPr>
          <a:xfrm>
            <a:off x="6369627" y="2101058"/>
            <a:ext cx="5288488" cy="39456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u="sng"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Key Takeaways</a:t>
            </a:r>
            <a:r>
              <a:rPr lang="en-IN" sz="1800" b="1" u="sng"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The majority </a:t>
            </a: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(91.18%) </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are </a:t>
            </a: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not fully committed</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to tracking their nutritional intake.</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Only a </a:t>
            </a: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small group (8.82%)</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is </a:t>
            </a: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actively monitoring their nutrition</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every time they eat fast food.</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This could indicate </a:t>
            </a: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low awareness</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about the importance of nutrition or a </a:t>
            </a:r>
            <a:r>
              <a:rPr lang="en-IN" b="1"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lack of concern</a:t>
            </a:r>
            <a:r>
              <a:rPr lang="en-IN"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 about health risks related to fast food consumption</a:t>
            </a:r>
            <a:r>
              <a:rPr lang="en-IN" sz="1900" kern="100" dirty="0">
                <a:solidFill>
                  <a:schemeClr val="accent5">
                    <a:lumMod val="50000"/>
                  </a:schemeClr>
                </a:solidFill>
                <a:effectLst/>
                <a:latin typeface="Arial" panose="020B0604020202020204" pitchFamily="34" charset="0"/>
                <a:ea typeface="Calibri" panose="020F0502020204030204" pitchFamily="34" charset="0"/>
                <a:cs typeface="Arial" panose="020B0604020202020204" pitchFamily="34" charset="0"/>
              </a:rPr>
              <a:t>.</a:t>
            </a:r>
          </a:p>
          <a:p>
            <a:endParaRPr lang="en-IN" sz="2000" kern="1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6066936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3701F1A-00AC-70F6-3EDA-2D15336DB4E3}"/>
              </a:ext>
            </a:extLst>
          </p:cNvPr>
          <p:cNvSpPr>
            <a:spLocks noGrp="1"/>
          </p:cNvSpPr>
          <p:nvPr>
            <p:ph type="body" sz="half" idx="2"/>
          </p:nvPr>
        </p:nvSpPr>
        <p:spPr>
          <a:xfrm>
            <a:off x="359923" y="1914697"/>
            <a:ext cx="5165388" cy="5658181"/>
          </a:xfrm>
        </p:spPr>
        <p:txBody>
          <a:bodyPr>
            <a:normAutofit/>
          </a:bodyPr>
          <a:lstStyle/>
          <a:p>
            <a:pPr>
              <a:buNone/>
            </a:pPr>
            <a:endParaRPr lang="en-US" sz="1800" dirty="0">
              <a:solidFill>
                <a:schemeClr val="tx1"/>
              </a:solidFill>
              <a:latin typeface="Arial" panose="020B0604020202020204" pitchFamily="34" charset="0"/>
              <a:cs typeface="Arial" panose="020B0604020202020204" pitchFamily="34" charset="0"/>
            </a:endParaRPr>
          </a:p>
          <a:p>
            <a:pPr algn="l"/>
            <a:r>
              <a:rPr lang="en-US" sz="1800" b="1" u="sng" dirty="0">
                <a:solidFill>
                  <a:schemeClr val="tx1"/>
                </a:solidFill>
                <a:highlight>
                  <a:srgbClr val="C0C0C0"/>
                </a:highlight>
                <a:latin typeface="Arial" panose="020B0604020202020204" pitchFamily="34" charset="0"/>
                <a:cs typeface="Arial" panose="020B0604020202020204" pitchFamily="34" charset="0"/>
              </a:rPr>
              <a:t>Summary:</a:t>
            </a:r>
            <a:r>
              <a:rPr lang="en-US" sz="1800" u="sng" dirty="0">
                <a:solidFill>
                  <a:schemeClr val="tx1"/>
                </a:solidFill>
                <a:highlight>
                  <a:srgbClr val="C0C0C0"/>
                </a:highlight>
                <a:latin typeface="Arial" panose="020B0604020202020204" pitchFamily="34" charset="0"/>
                <a:cs typeface="Arial" panose="020B0604020202020204" pitchFamily="34" charset="0"/>
              </a:rPr>
              <a:t> </a:t>
            </a:r>
          </a:p>
          <a:p>
            <a:pPr algn="l"/>
            <a:endParaRPr lang="en-US" sz="1800" dirty="0">
              <a:solidFill>
                <a:schemeClr val="tx1"/>
              </a:solidFill>
              <a:highlight>
                <a:srgbClr val="FFFF00"/>
              </a:highlight>
              <a:latin typeface="Arial" panose="020B0604020202020204" pitchFamily="34" charset="0"/>
              <a:cs typeface="Arial" panose="020B0604020202020204" pitchFamily="34" charset="0"/>
            </a:endParaRP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A chi-square test was conducted to examine the association between age groups and monitoring the nutritional value of fast food meals. </a:t>
            </a: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The results indicate a significant relationship (χ²(4) = 15.946, p = .003), suggesting that younger individuals are more likely to track nutritional information compared to older age groups.</a:t>
            </a:r>
          </a:p>
          <a:p>
            <a:endParaRPr lang="en-US" dirty="0"/>
          </a:p>
        </p:txBody>
      </p:sp>
      <p:pic>
        <p:nvPicPr>
          <p:cNvPr id="6" name="Picture 5">
            <a:extLst>
              <a:ext uri="{FF2B5EF4-FFF2-40B4-BE49-F238E27FC236}">
                <a16:creationId xmlns:a16="http://schemas.microsoft.com/office/drawing/2014/main" id="{AE2D88F6-53DB-E970-59E3-C3B8D5142128}"/>
              </a:ext>
            </a:extLst>
          </p:cNvPr>
          <p:cNvPicPr>
            <a:picLocks noChangeAspect="1"/>
          </p:cNvPicPr>
          <p:nvPr/>
        </p:nvPicPr>
        <p:blipFill>
          <a:blip r:embed="rId2"/>
          <a:stretch>
            <a:fillRect/>
          </a:stretch>
        </p:blipFill>
        <p:spPr>
          <a:xfrm>
            <a:off x="6449438" y="739624"/>
            <a:ext cx="5382639" cy="5238781"/>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E8C1237-B5A7-3B98-4D50-9B428C733542}"/>
              </a:ext>
            </a:extLst>
          </p:cNvPr>
          <p:cNvSpPr txBox="1"/>
          <p:nvPr/>
        </p:nvSpPr>
        <p:spPr>
          <a:xfrm>
            <a:off x="312684" y="216404"/>
            <a:ext cx="529575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800" b="1" dirty="0">
                <a:latin typeface="Goudy Old Style" panose="02020502050305020303" pitchFamily="18" charset="0"/>
              </a:rPr>
              <a:t>CHI-SQUARE TEST</a:t>
            </a:r>
          </a:p>
        </p:txBody>
      </p:sp>
      <p:sp>
        <p:nvSpPr>
          <p:cNvPr id="5" name="TextBox 4">
            <a:extLst>
              <a:ext uri="{FF2B5EF4-FFF2-40B4-BE49-F238E27FC236}">
                <a16:creationId xmlns:a16="http://schemas.microsoft.com/office/drawing/2014/main" id="{FC318C54-8FDC-30F4-8DE4-B66058CFA813}"/>
              </a:ext>
            </a:extLst>
          </p:cNvPr>
          <p:cNvSpPr txBox="1"/>
          <p:nvPr/>
        </p:nvSpPr>
        <p:spPr>
          <a:xfrm>
            <a:off x="312684" y="1070264"/>
            <a:ext cx="5608438" cy="84443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chemeClr val="tx1"/>
                </a:solidFill>
                <a:latin typeface="Goudy Old Style" panose="02020502050305020303" pitchFamily="18" charset="0"/>
                <a:cs typeface="Arial" panose="020B0604020202020204" pitchFamily="34" charset="0"/>
              </a:rPr>
              <a:t>Relationship Between Age and Monitoring of Fast Food Nutritional Value</a:t>
            </a:r>
          </a:p>
        </p:txBody>
      </p:sp>
    </p:spTree>
    <p:extLst>
      <p:ext uri="{BB962C8B-B14F-4D97-AF65-F5344CB8AC3E}">
        <p14:creationId xmlns:p14="http://schemas.microsoft.com/office/powerpoint/2010/main" val="40188510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D42E71-006C-825E-1F2A-D7B8D7ABBB1E}"/>
              </a:ext>
            </a:extLst>
          </p:cNvPr>
          <p:cNvSpPr>
            <a:spLocks noGrp="1"/>
          </p:cNvSpPr>
          <p:nvPr>
            <p:ph type="body" sz="half" idx="2"/>
          </p:nvPr>
        </p:nvSpPr>
        <p:spPr>
          <a:xfrm>
            <a:off x="467591" y="509541"/>
            <a:ext cx="5068111" cy="5296483"/>
          </a:xfrm>
        </p:spPr>
        <p:txBody>
          <a:bodyPr>
            <a:normAutofit/>
          </a:bodyPr>
          <a:lstStyle/>
          <a:p>
            <a:pPr>
              <a:buNone/>
            </a:pPr>
            <a:endParaRPr lang="en-US" sz="1800" dirty="0">
              <a:solidFill>
                <a:schemeClr val="bg1"/>
              </a:solidFill>
            </a:endParaRPr>
          </a:p>
          <a:p>
            <a:pPr>
              <a:buNone/>
            </a:pPr>
            <a:endParaRPr lang="en-US" sz="1800" dirty="0">
              <a:solidFill>
                <a:schemeClr val="bg1"/>
              </a:solidFill>
            </a:endParaRPr>
          </a:p>
          <a:p>
            <a:pPr>
              <a:buNone/>
            </a:pPr>
            <a:endParaRPr lang="en-US" sz="1800" dirty="0">
              <a:solidFill>
                <a:schemeClr val="bg1"/>
              </a:solidFill>
            </a:endParaRPr>
          </a:p>
          <a:p>
            <a:pPr algn="l"/>
            <a:r>
              <a:rPr lang="en-US" sz="1800" b="1" u="sng" dirty="0">
                <a:solidFill>
                  <a:schemeClr val="tx1"/>
                </a:solidFill>
                <a:highlight>
                  <a:srgbClr val="C0C0C0"/>
                </a:highlight>
                <a:latin typeface="Arial" panose="020B0604020202020204" pitchFamily="34" charset="0"/>
                <a:cs typeface="Arial" panose="020B0604020202020204" pitchFamily="34" charset="0"/>
              </a:rPr>
              <a:t>Summary:</a:t>
            </a:r>
            <a:r>
              <a:rPr lang="en-US" sz="1800" u="sng" dirty="0">
                <a:solidFill>
                  <a:schemeClr val="tx1"/>
                </a:solidFill>
                <a:highlight>
                  <a:srgbClr val="C0C0C0"/>
                </a:highlight>
                <a:latin typeface="Arial" panose="020B0604020202020204" pitchFamily="34" charset="0"/>
                <a:cs typeface="Arial" panose="020B0604020202020204" pitchFamily="34" charset="0"/>
              </a:rPr>
              <a:t> </a:t>
            </a:r>
          </a:p>
          <a:p>
            <a:pPr algn="l"/>
            <a:endParaRPr lang="en-US" sz="1800" dirty="0">
              <a:solidFill>
                <a:schemeClr val="tx1"/>
              </a:solidFill>
              <a:latin typeface="Arial" panose="020B0604020202020204" pitchFamily="34" charset="0"/>
              <a:cs typeface="Arial" panose="020B0604020202020204" pitchFamily="34" charset="0"/>
            </a:endParaRP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A chi-square test was conducted to examine the association between fast food consumption frequency and monitoring nutritional value.</a:t>
            </a: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The results indicate a statistically significant relationship (χ²(8) = 15.917, p = .044), suggesting that individuals who consume fast food less frequently are more likely to monitor its nutritional content compared to those who eat it more frequently.</a:t>
            </a:r>
          </a:p>
          <a:p>
            <a:endParaRPr lang="en-US" dirty="0"/>
          </a:p>
        </p:txBody>
      </p:sp>
      <p:pic>
        <p:nvPicPr>
          <p:cNvPr id="16" name="Picture 15">
            <a:extLst>
              <a:ext uri="{FF2B5EF4-FFF2-40B4-BE49-F238E27FC236}">
                <a16:creationId xmlns:a16="http://schemas.microsoft.com/office/drawing/2014/main" id="{632FBB78-BB43-D17B-2565-01353E9A86B5}"/>
              </a:ext>
            </a:extLst>
          </p:cNvPr>
          <p:cNvPicPr>
            <a:picLocks noChangeAspect="1"/>
          </p:cNvPicPr>
          <p:nvPr/>
        </p:nvPicPr>
        <p:blipFill>
          <a:blip r:embed="rId2"/>
          <a:stretch>
            <a:fillRect/>
          </a:stretch>
        </p:blipFill>
        <p:spPr>
          <a:xfrm>
            <a:off x="6303522" y="93555"/>
            <a:ext cx="5771745" cy="5296483"/>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7BFA3B3-65C1-CC4F-715E-6CA1C1FE7F9B}"/>
              </a:ext>
            </a:extLst>
          </p:cNvPr>
          <p:cNvPicPr>
            <a:picLocks noChangeAspect="1"/>
          </p:cNvPicPr>
          <p:nvPr/>
        </p:nvPicPr>
        <p:blipFill>
          <a:blip r:embed="rId3"/>
          <a:stretch>
            <a:fillRect/>
          </a:stretch>
        </p:blipFill>
        <p:spPr>
          <a:xfrm>
            <a:off x="7051962" y="5516496"/>
            <a:ext cx="3791479" cy="124794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D8546F7-B6D8-DFF0-57F5-2EC1952C63AC}"/>
              </a:ext>
            </a:extLst>
          </p:cNvPr>
          <p:cNvSpPr txBox="1"/>
          <p:nvPr/>
        </p:nvSpPr>
        <p:spPr>
          <a:xfrm>
            <a:off x="550718" y="509541"/>
            <a:ext cx="5068111"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chemeClr val="tx1"/>
                </a:solidFill>
                <a:latin typeface="Goudy Old Style" panose="02020502050305020303" pitchFamily="18" charset="0"/>
              </a:rPr>
              <a:t>Relationship Between Fast Food Consumption and Monitoring Nutritional Value</a:t>
            </a:r>
          </a:p>
        </p:txBody>
      </p:sp>
    </p:spTree>
    <p:extLst>
      <p:ext uri="{BB962C8B-B14F-4D97-AF65-F5344CB8AC3E}">
        <p14:creationId xmlns:p14="http://schemas.microsoft.com/office/powerpoint/2010/main" val="35860482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B86DAD2-E3E5-698B-1377-AC879ACE0CC9}"/>
              </a:ext>
            </a:extLst>
          </p:cNvPr>
          <p:cNvSpPr>
            <a:spLocks noGrp="1"/>
          </p:cNvSpPr>
          <p:nvPr>
            <p:ph type="body" sz="half" idx="2"/>
          </p:nvPr>
        </p:nvSpPr>
        <p:spPr>
          <a:xfrm>
            <a:off x="657060" y="1454513"/>
            <a:ext cx="5116749" cy="5403487"/>
          </a:xfrm>
        </p:spPr>
        <p:txBody>
          <a:bodyPr/>
          <a:lstStyle/>
          <a:p>
            <a:pPr>
              <a:buNone/>
            </a:pPr>
            <a:endParaRPr lang="en-US" sz="1800" dirty="0">
              <a:solidFill>
                <a:schemeClr val="bg1"/>
              </a:solidFill>
              <a:highlight>
                <a:srgbClr val="000000"/>
              </a:highlight>
              <a:latin typeface="Arial" panose="020B0604020202020204" pitchFamily="34" charset="0"/>
              <a:cs typeface="Arial" panose="020B0604020202020204" pitchFamily="34" charset="0"/>
            </a:endParaRPr>
          </a:p>
          <a:p>
            <a:pPr algn="l"/>
            <a:r>
              <a:rPr lang="en-US" sz="1800" b="1" u="sng" dirty="0">
                <a:solidFill>
                  <a:schemeClr val="tx1"/>
                </a:solidFill>
                <a:highlight>
                  <a:srgbClr val="C0C0C0"/>
                </a:highlight>
                <a:latin typeface="Arial" panose="020B0604020202020204" pitchFamily="34" charset="0"/>
                <a:cs typeface="Arial" panose="020B0604020202020204" pitchFamily="34" charset="0"/>
              </a:rPr>
              <a:t>Summary:</a:t>
            </a:r>
            <a:r>
              <a:rPr lang="en-US" sz="1800" u="sng" dirty="0">
                <a:solidFill>
                  <a:schemeClr val="tx1"/>
                </a:solidFill>
                <a:highlight>
                  <a:srgbClr val="C0C0C0"/>
                </a:highlight>
                <a:latin typeface="Arial" panose="020B0604020202020204" pitchFamily="34" charset="0"/>
                <a:cs typeface="Arial" panose="020B0604020202020204" pitchFamily="34" charset="0"/>
              </a:rPr>
              <a:t> </a:t>
            </a:r>
          </a:p>
          <a:p>
            <a:pPr algn="l"/>
            <a:endParaRPr lang="en-US" sz="1800" dirty="0">
              <a:solidFill>
                <a:schemeClr val="tx1"/>
              </a:solidFill>
              <a:latin typeface="Arial" panose="020B0604020202020204" pitchFamily="34" charset="0"/>
              <a:cs typeface="Arial" panose="020B0604020202020204" pitchFamily="34" charset="0"/>
            </a:endParaRP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A chi-square test was conducted to examine the association between locality (rural, semi-urban, urban) and monitoring the nutritional value of fast food meals.</a:t>
            </a: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The results (χ²(4) = 5.722, p = .221) indicate no significant relationship, suggesting that locality does not significantly influence whether individuals monitor the nutritional content of their fast food meals.</a:t>
            </a:r>
          </a:p>
          <a:p>
            <a:endParaRPr lang="en-US" dirty="0"/>
          </a:p>
        </p:txBody>
      </p:sp>
      <p:pic>
        <p:nvPicPr>
          <p:cNvPr id="6" name="Picture 5">
            <a:extLst>
              <a:ext uri="{FF2B5EF4-FFF2-40B4-BE49-F238E27FC236}">
                <a16:creationId xmlns:a16="http://schemas.microsoft.com/office/drawing/2014/main" id="{BC261744-35C1-66D9-EA6C-702FD00BFB52}"/>
              </a:ext>
            </a:extLst>
          </p:cNvPr>
          <p:cNvPicPr>
            <a:picLocks noChangeAspect="1"/>
          </p:cNvPicPr>
          <p:nvPr/>
        </p:nvPicPr>
        <p:blipFill>
          <a:blip r:embed="rId2"/>
          <a:stretch>
            <a:fillRect/>
          </a:stretch>
        </p:blipFill>
        <p:spPr>
          <a:xfrm>
            <a:off x="6252029" y="340468"/>
            <a:ext cx="5790036" cy="5649113"/>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66A6FCBE-12D2-B44B-98C6-6DDBAF5F20A7}"/>
              </a:ext>
            </a:extLst>
          </p:cNvPr>
          <p:cNvSpPr txBox="1"/>
          <p:nvPr/>
        </p:nvSpPr>
        <p:spPr>
          <a:xfrm>
            <a:off x="519101" y="582277"/>
            <a:ext cx="5279026"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chemeClr val="tx1"/>
                </a:solidFill>
                <a:latin typeface="Goudy Old Style" panose="02020502050305020303" pitchFamily="18" charset="0"/>
                <a:cs typeface="Arial" panose="020B0604020202020204" pitchFamily="34" charset="0"/>
              </a:rPr>
              <a:t>Relationship Between Locality and Monitoring of Fast Food Nutritional Value</a:t>
            </a:r>
          </a:p>
        </p:txBody>
      </p:sp>
    </p:spTree>
    <p:extLst>
      <p:ext uri="{BB962C8B-B14F-4D97-AF65-F5344CB8AC3E}">
        <p14:creationId xmlns:p14="http://schemas.microsoft.com/office/powerpoint/2010/main" val="2144971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639D86D-7F0E-8382-8AE9-9DCECC451C40}"/>
              </a:ext>
            </a:extLst>
          </p:cNvPr>
          <p:cNvSpPr>
            <a:spLocks noGrp="1"/>
          </p:cNvSpPr>
          <p:nvPr>
            <p:ph type="body" sz="half" idx="2"/>
          </p:nvPr>
        </p:nvSpPr>
        <p:spPr>
          <a:xfrm>
            <a:off x="671209" y="408562"/>
            <a:ext cx="5009744" cy="5778229"/>
          </a:xfrm>
        </p:spPr>
        <p:txBody>
          <a:bodyPr>
            <a:normAutofit/>
          </a:bodyPr>
          <a:lstStyle/>
          <a:p>
            <a:pPr>
              <a:buNone/>
            </a:pPr>
            <a:endParaRPr lang="en-US" sz="1800" dirty="0">
              <a:highlight>
                <a:srgbClr val="000000"/>
              </a:highlight>
            </a:endParaRPr>
          </a:p>
          <a:p>
            <a:pPr>
              <a:buNone/>
            </a:pPr>
            <a:endParaRPr lang="en-US" sz="1800" dirty="0">
              <a:highlight>
                <a:srgbClr val="000000"/>
              </a:highlight>
            </a:endParaRPr>
          </a:p>
          <a:p>
            <a:pPr>
              <a:buNone/>
            </a:pPr>
            <a:endParaRPr lang="en-US" sz="1800" dirty="0">
              <a:highlight>
                <a:srgbClr val="000000"/>
              </a:highlight>
            </a:endParaRPr>
          </a:p>
          <a:p>
            <a:pPr>
              <a:buNone/>
            </a:pPr>
            <a:endParaRPr lang="en-US" sz="1800" dirty="0"/>
          </a:p>
          <a:p>
            <a:pPr algn="l"/>
            <a:r>
              <a:rPr lang="en-US" sz="1800" b="1" u="sng" dirty="0">
                <a:solidFill>
                  <a:schemeClr val="tx1"/>
                </a:solidFill>
                <a:highlight>
                  <a:srgbClr val="C0C0C0"/>
                </a:highlight>
                <a:latin typeface="Arial" panose="020B0604020202020204" pitchFamily="34" charset="0"/>
                <a:cs typeface="Arial" panose="020B0604020202020204" pitchFamily="34" charset="0"/>
              </a:rPr>
              <a:t>Summary:</a:t>
            </a:r>
          </a:p>
          <a:p>
            <a:pPr algn="l"/>
            <a:endParaRPr lang="en-US" sz="1800" b="1" dirty="0">
              <a:solidFill>
                <a:schemeClr val="tx1"/>
              </a:solidFill>
              <a:highlight>
                <a:srgbClr val="FFFF00"/>
              </a:highlight>
              <a:latin typeface="Arial" panose="020B0604020202020204" pitchFamily="34" charset="0"/>
              <a:cs typeface="Arial" panose="020B0604020202020204" pitchFamily="34" charset="0"/>
            </a:endParaRP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A chi-square test was conducted to examine the association between occupation and monitoring the nutritional value of fast food meals. </a:t>
            </a:r>
          </a:p>
          <a:p>
            <a:pPr marL="285750" indent="-285750" algn="l">
              <a:buClr>
                <a:schemeClr val="tx1"/>
              </a:buClr>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The results (χ²(4) = 7.578, p = .108) indicate no statistically significant relationship. This suggests that occupation does not significantly influence whether individuals monitor the nutritional content of their fast food meals.</a:t>
            </a:r>
          </a:p>
          <a:p>
            <a:endParaRPr lang="en-US" dirty="0"/>
          </a:p>
        </p:txBody>
      </p:sp>
      <p:pic>
        <p:nvPicPr>
          <p:cNvPr id="6" name="Picture 5">
            <a:extLst>
              <a:ext uri="{FF2B5EF4-FFF2-40B4-BE49-F238E27FC236}">
                <a16:creationId xmlns:a16="http://schemas.microsoft.com/office/drawing/2014/main" id="{C7F3D8AF-CCBB-48AE-3AF6-3E9242EEE7DE}"/>
              </a:ext>
            </a:extLst>
          </p:cNvPr>
          <p:cNvPicPr>
            <a:picLocks noChangeAspect="1"/>
          </p:cNvPicPr>
          <p:nvPr/>
        </p:nvPicPr>
        <p:blipFill>
          <a:blip r:embed="rId2"/>
          <a:stretch>
            <a:fillRect/>
          </a:stretch>
        </p:blipFill>
        <p:spPr>
          <a:xfrm>
            <a:off x="6231990" y="46026"/>
            <a:ext cx="5830114" cy="533539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BD5E83E-184C-9564-CEBA-6BEC76A1FC3C}"/>
              </a:ext>
            </a:extLst>
          </p:cNvPr>
          <p:cNvPicPr>
            <a:picLocks noChangeAspect="1"/>
          </p:cNvPicPr>
          <p:nvPr/>
        </p:nvPicPr>
        <p:blipFill>
          <a:blip r:embed="rId3"/>
          <a:stretch>
            <a:fillRect/>
          </a:stretch>
        </p:blipFill>
        <p:spPr>
          <a:xfrm>
            <a:off x="7151768" y="5427445"/>
            <a:ext cx="4172532" cy="138452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A86B750-113B-D4C7-454F-6D5578E317A7}"/>
              </a:ext>
            </a:extLst>
          </p:cNvPr>
          <p:cNvSpPr txBox="1"/>
          <p:nvPr/>
        </p:nvSpPr>
        <p:spPr>
          <a:xfrm>
            <a:off x="401927" y="408562"/>
            <a:ext cx="5279026"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latin typeface="Goudy Old Style" panose="02020502050305020303" pitchFamily="18" charset="0"/>
              </a:rPr>
              <a:t>Relationship Between Occupation and Monitoring of Fast Food Nutritional Value</a:t>
            </a:r>
          </a:p>
        </p:txBody>
      </p:sp>
    </p:spTree>
    <p:extLst>
      <p:ext uri="{BB962C8B-B14F-4D97-AF65-F5344CB8AC3E}">
        <p14:creationId xmlns:p14="http://schemas.microsoft.com/office/powerpoint/2010/main" val="3596538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DB5031-B6F3-7E70-3A2D-0C04E94FCFE2}"/>
              </a:ext>
            </a:extLst>
          </p:cNvPr>
          <p:cNvPicPr>
            <a:picLocks noChangeAspect="1"/>
          </p:cNvPicPr>
          <p:nvPr/>
        </p:nvPicPr>
        <p:blipFill>
          <a:blip r:embed="rId2"/>
          <a:stretch>
            <a:fillRect/>
          </a:stretch>
        </p:blipFill>
        <p:spPr>
          <a:xfrm>
            <a:off x="6325658" y="996829"/>
            <a:ext cx="5163271" cy="3658111"/>
          </a:xfrm>
          <a:prstGeom prst="rect">
            <a:avLst/>
          </a:prstGeom>
          <a:ln>
            <a:noFill/>
          </a:ln>
          <a:effectLst>
            <a:outerShdw blurRad="292100" dist="139700" dir="2700000" algn="tl" rotWithShape="0">
              <a:srgbClr val="333333">
                <a:alpha val="65000"/>
              </a:srgbClr>
            </a:outerShdw>
          </a:effectLst>
        </p:spPr>
      </p:pic>
      <p:sp>
        <p:nvSpPr>
          <p:cNvPr id="7" name="Rectangle 1">
            <a:extLst>
              <a:ext uri="{FF2B5EF4-FFF2-40B4-BE49-F238E27FC236}">
                <a16:creationId xmlns:a16="http://schemas.microsoft.com/office/drawing/2014/main" id="{250D4C31-008E-4AC1-8C9C-AA34A19CA182}"/>
              </a:ext>
            </a:extLst>
          </p:cNvPr>
          <p:cNvSpPr>
            <a:spLocks noGrp="1" noChangeArrowheads="1"/>
          </p:cNvSpPr>
          <p:nvPr>
            <p:ph type="body" sz="half" idx="2"/>
          </p:nvPr>
        </p:nvSpPr>
        <p:spPr bwMode="auto">
          <a:xfrm>
            <a:off x="199857" y="996829"/>
            <a:ext cx="574961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chemeClr val="tx1"/>
                </a:solidFill>
                <a:effectLst/>
                <a:highlight>
                  <a:srgbClr val="C0C0C0"/>
                </a:highlight>
                <a:latin typeface="Arial" panose="020B0604020202020204" pitchFamily="34" charset="0"/>
              </a:rPr>
              <a:t>Summary:</a:t>
            </a:r>
            <a:r>
              <a:rPr kumimoji="0" lang="en-US" altLang="en-US" sz="1800" b="0" i="0" u="sng" strike="noStrike" cap="none" normalizeH="0" baseline="0" dirty="0">
                <a:ln>
                  <a:noFill/>
                </a:ln>
                <a:solidFill>
                  <a:schemeClr val="tx1"/>
                </a:solidFill>
                <a:effectLst/>
                <a:highlight>
                  <a:srgbClr val="C0C0C0"/>
                </a:highligh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 chi-square test was conducted to determine if there is a significant relationship between gender and monitoring the nutritional value of fast food meals.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results (χ²(2) = 3.228, p = .199) indicate no statistically significant association. This suggests that gender does not significantly influence whether individuals monitor the nutritional content of their fast food meals.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3C80E07-34B7-72B7-AAA9-A9CA8AF71D23}"/>
              </a:ext>
            </a:extLst>
          </p:cNvPr>
          <p:cNvSpPr txBox="1"/>
          <p:nvPr/>
        </p:nvSpPr>
        <p:spPr>
          <a:xfrm>
            <a:off x="435150" y="620103"/>
            <a:ext cx="5279026"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en-US" sz="2000" b="1" dirty="0">
                <a:solidFill>
                  <a:schemeClr val="tx1"/>
                </a:solidFill>
                <a:latin typeface="Goudy Old Style" panose="02020502050305020303" pitchFamily="18" charset="0"/>
              </a:rPr>
              <a:t>Relationship Between Gender and Monitoring of Fast Food Nutritional Value</a:t>
            </a:r>
          </a:p>
        </p:txBody>
      </p:sp>
    </p:spTree>
    <p:extLst>
      <p:ext uri="{BB962C8B-B14F-4D97-AF65-F5344CB8AC3E}">
        <p14:creationId xmlns:p14="http://schemas.microsoft.com/office/powerpoint/2010/main" val="15063497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E610A0-6C04-C2E0-F85A-31B35E302623}"/>
              </a:ext>
            </a:extLst>
          </p:cNvPr>
          <p:cNvPicPr>
            <a:picLocks noChangeAspect="1"/>
          </p:cNvPicPr>
          <p:nvPr/>
        </p:nvPicPr>
        <p:blipFill>
          <a:blip r:embed="rId2"/>
          <a:stretch>
            <a:fillRect/>
          </a:stretch>
        </p:blipFill>
        <p:spPr>
          <a:xfrm>
            <a:off x="6245450" y="453834"/>
            <a:ext cx="5946550" cy="5606498"/>
          </a:xfrm>
          <a:prstGeom prst="rect">
            <a:avLst/>
          </a:prstGeom>
          <a:ln>
            <a:noFill/>
          </a:ln>
          <a:effectLst>
            <a:outerShdw blurRad="292100" dist="139700" dir="2700000" algn="tl" rotWithShape="0">
              <a:srgbClr val="333333">
                <a:alpha val="65000"/>
              </a:srgbClr>
            </a:outerShdw>
          </a:effectLst>
        </p:spPr>
      </p:pic>
      <p:sp>
        <p:nvSpPr>
          <p:cNvPr id="7" name="Rectangle 1">
            <a:extLst>
              <a:ext uri="{FF2B5EF4-FFF2-40B4-BE49-F238E27FC236}">
                <a16:creationId xmlns:a16="http://schemas.microsoft.com/office/drawing/2014/main" id="{DC927015-FEDE-9068-A72E-0FC85B87B847}"/>
              </a:ext>
            </a:extLst>
          </p:cNvPr>
          <p:cNvSpPr>
            <a:spLocks noGrp="1" noChangeArrowheads="1"/>
          </p:cNvSpPr>
          <p:nvPr>
            <p:ph type="body" sz="half" idx="2"/>
          </p:nvPr>
        </p:nvSpPr>
        <p:spPr bwMode="auto">
          <a:xfrm>
            <a:off x="235009" y="1286426"/>
            <a:ext cx="5593405"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chemeClr val="tx1"/>
                </a:solidFill>
                <a:effectLst/>
                <a:highlight>
                  <a:srgbClr val="C0C0C0"/>
                </a:highlight>
                <a:latin typeface="Arial" panose="020B0604020202020204" pitchFamily="34" charset="0"/>
              </a:rPr>
              <a:t>Summary:</a:t>
            </a:r>
            <a:r>
              <a:rPr kumimoji="0" lang="en-US" altLang="en-US" sz="1800" b="0" i="0" u="sng" strike="noStrike" cap="none" normalizeH="0" baseline="0" dirty="0">
                <a:ln>
                  <a:noFill/>
                </a:ln>
                <a:solidFill>
                  <a:schemeClr val="tx1"/>
                </a:solidFill>
                <a:effectLst/>
                <a:highlight>
                  <a:srgbClr val="C0C0C0"/>
                </a:highligh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 chi-square test was conducted to examine the relationship between household income and monitoring the nutritional value of fast food meals.</a:t>
            </a: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 The results (χ²(4) = 2.140, p = .710) indicate no statistically significant association. This suggests that household income does not significantly influence whether individuals monitor the nutritional content of their fast food meals.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8931E9F8-FC01-208C-7756-C64153D41F1F}"/>
              </a:ext>
            </a:extLst>
          </p:cNvPr>
          <p:cNvSpPr txBox="1"/>
          <p:nvPr/>
        </p:nvSpPr>
        <p:spPr>
          <a:xfrm>
            <a:off x="392199" y="578540"/>
            <a:ext cx="5279026"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en-US" sz="2000" b="1" dirty="0">
                <a:solidFill>
                  <a:schemeClr val="tx1"/>
                </a:solidFill>
                <a:latin typeface="Goudy Old Style" panose="02020502050305020303" pitchFamily="18" charset="0"/>
              </a:rPr>
              <a:t>Relationship Between Household Income and Monitoring of Fast Food Nutritional Value</a:t>
            </a:r>
          </a:p>
        </p:txBody>
      </p:sp>
    </p:spTree>
    <p:extLst>
      <p:ext uri="{BB962C8B-B14F-4D97-AF65-F5344CB8AC3E}">
        <p14:creationId xmlns:p14="http://schemas.microsoft.com/office/powerpoint/2010/main" val="631547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E22676-D405-A747-C7C2-A1F031F0C307}"/>
              </a:ext>
            </a:extLst>
          </p:cNvPr>
          <p:cNvPicPr>
            <a:picLocks noChangeAspect="1"/>
          </p:cNvPicPr>
          <p:nvPr/>
        </p:nvPicPr>
        <p:blipFill>
          <a:blip r:embed="rId2"/>
          <a:stretch>
            <a:fillRect/>
          </a:stretch>
        </p:blipFill>
        <p:spPr>
          <a:xfrm>
            <a:off x="6352162" y="1344811"/>
            <a:ext cx="5373898" cy="3448531"/>
          </a:xfrm>
          <a:prstGeom prst="rect">
            <a:avLst/>
          </a:prstGeom>
          <a:ln>
            <a:noFill/>
          </a:ln>
          <a:effectLst>
            <a:outerShdw blurRad="292100" dist="139700" dir="2700000" algn="tl" rotWithShape="0">
              <a:srgbClr val="333333">
                <a:alpha val="65000"/>
              </a:srgbClr>
            </a:outerShdw>
          </a:effectLst>
        </p:spPr>
      </p:pic>
      <p:sp>
        <p:nvSpPr>
          <p:cNvPr id="7" name="Rectangle 1">
            <a:extLst>
              <a:ext uri="{FF2B5EF4-FFF2-40B4-BE49-F238E27FC236}">
                <a16:creationId xmlns:a16="http://schemas.microsoft.com/office/drawing/2014/main" id="{9F0C1122-BE0A-E830-5DB0-8D8FE1E6919B}"/>
              </a:ext>
            </a:extLst>
          </p:cNvPr>
          <p:cNvSpPr>
            <a:spLocks noGrp="1" noChangeArrowheads="1"/>
          </p:cNvSpPr>
          <p:nvPr>
            <p:ph type="body" sz="half" idx="2"/>
          </p:nvPr>
        </p:nvSpPr>
        <p:spPr bwMode="auto">
          <a:xfrm>
            <a:off x="260351" y="982176"/>
            <a:ext cx="537389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highlight>
                <a:srgbClr val="000000"/>
              </a:highlight>
              <a:latin typeface="Goudy Old Style" panose="020205020503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chemeClr val="tx1"/>
                </a:solidFill>
                <a:effectLst/>
                <a:highlight>
                  <a:srgbClr val="C0C0C0"/>
                </a:highlight>
                <a:latin typeface="Arial" panose="020B0604020202020204" pitchFamily="34" charset="0"/>
              </a:rPr>
              <a:t>Summary: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 A chi-square test was conducted to examine the association between district (Calicut vs. Malappuram) and monitoring the nutritional value of fast food meals.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800"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results (χ²(2) = 5.757, p = .056) suggest a marginally non-significant association. This indicates that while there might be some differences in monitoring habits between the two districts, the relationship does not reach statistical significance at the conventional 0.05 level.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925ED43E-02E7-F4C2-5228-10B31EC94758}"/>
              </a:ext>
            </a:extLst>
          </p:cNvPr>
          <p:cNvSpPr txBox="1"/>
          <p:nvPr/>
        </p:nvSpPr>
        <p:spPr>
          <a:xfrm>
            <a:off x="446513" y="417412"/>
            <a:ext cx="5279026"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en-US" sz="2000" b="1" dirty="0">
                <a:solidFill>
                  <a:schemeClr val="tx1"/>
                </a:solidFill>
                <a:latin typeface="Goudy Old Style" panose="02020502050305020303" pitchFamily="18" charset="0"/>
              </a:rPr>
              <a:t>Relationship Between District and Monitoring of Fast Food Nutritional Value</a:t>
            </a:r>
          </a:p>
        </p:txBody>
      </p:sp>
    </p:spTree>
    <p:extLst>
      <p:ext uri="{BB962C8B-B14F-4D97-AF65-F5344CB8AC3E}">
        <p14:creationId xmlns:p14="http://schemas.microsoft.com/office/powerpoint/2010/main" val="3284284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C089-B717-9B0F-4C8B-D3682CC9FE4C}"/>
              </a:ext>
            </a:extLst>
          </p:cNvPr>
          <p:cNvSpPr>
            <a:spLocks noGrp="1"/>
          </p:cNvSpPr>
          <p:nvPr>
            <p:ph type="ctrTitle"/>
          </p:nvPr>
        </p:nvSpPr>
        <p:spPr>
          <a:xfrm>
            <a:off x="1600200" y="2615380"/>
            <a:ext cx="8991600" cy="813619"/>
          </a:xfrm>
        </p:spPr>
        <p:txBody>
          <a:bodyPr>
            <a:normAutofit/>
          </a:bodyPr>
          <a:lstStyle/>
          <a:p>
            <a:r>
              <a:rPr lang="en-IN" sz="2800" b="1" kern="100" dirty="0">
                <a:solidFill>
                  <a:schemeClr val="bg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 Foodborne Illnesses &amp; Health Impacts</a:t>
            </a:r>
            <a:endParaRPr lang="en-US" sz="1800" dirty="0"/>
          </a:p>
        </p:txBody>
      </p:sp>
      <p:sp>
        <p:nvSpPr>
          <p:cNvPr id="3" name="Subtitle 2">
            <a:extLst>
              <a:ext uri="{FF2B5EF4-FFF2-40B4-BE49-F238E27FC236}">
                <a16:creationId xmlns:a16="http://schemas.microsoft.com/office/drawing/2014/main" id="{C5B0D523-C3E6-58D5-17DE-5E15D228C761}"/>
              </a:ext>
            </a:extLst>
          </p:cNvPr>
          <p:cNvSpPr>
            <a:spLocks noGrp="1"/>
          </p:cNvSpPr>
          <p:nvPr>
            <p:ph type="subTitle" idx="1"/>
          </p:nvPr>
        </p:nvSpPr>
        <p:spPr>
          <a:xfrm>
            <a:off x="2705026" y="3811770"/>
            <a:ext cx="7061870" cy="1645920"/>
          </a:xfrm>
        </p:spPr>
        <p:txBody>
          <a:bodyPr>
            <a:normAutofit/>
          </a:bodyPr>
          <a:lstStyle/>
          <a:p>
            <a:pPr marL="342900" marR="0" lvl="0" indent="-342900" algn="l">
              <a:lnSpc>
                <a:spcPct val="107000"/>
              </a:lnSpc>
              <a:spcAft>
                <a:spcPts val="800"/>
              </a:spcAft>
              <a:buClr>
                <a:schemeClr val="bg1">
                  <a:lumMod val="85000"/>
                  <a:lumOff val="15000"/>
                </a:schemeClr>
              </a:buClr>
              <a:buSzPct val="100000"/>
              <a:buFont typeface="Wingdings" panose="05000000000000000000" pitchFamily="2" charset="2"/>
              <a:buChar char="q"/>
              <a:tabLst>
                <a:tab pos="457200" algn="l"/>
              </a:tabLst>
            </a:pPr>
            <a:r>
              <a:rPr lang="en-IN" b="1" kern="100" dirty="0">
                <a:solidFill>
                  <a:schemeClr val="bg1">
                    <a:lumMod val="75000"/>
                    <a:lumOff val="25000"/>
                  </a:schemeClr>
                </a:solidFill>
                <a:effectLst/>
                <a:latin typeface="Arial" panose="020B0604020202020204" pitchFamily="34" charset="0"/>
                <a:ea typeface="Calibri" panose="020F0502020204030204" pitchFamily="34" charset="0"/>
                <a:cs typeface="Arial" panose="020B0604020202020204" pitchFamily="34" charset="0"/>
              </a:rPr>
              <a:t>Chi-Square Test:</a:t>
            </a:r>
            <a:r>
              <a:rPr lang="en-IN" kern="100" dirty="0">
                <a:solidFill>
                  <a:schemeClr val="bg1">
                    <a:lumMod val="75000"/>
                    <a:lumOff val="25000"/>
                  </a:schemeClr>
                </a:solidFill>
                <a:effectLst/>
                <a:latin typeface="Arial" panose="020B0604020202020204" pitchFamily="34" charset="0"/>
                <a:ea typeface="Calibri" panose="020F0502020204030204" pitchFamily="34" charset="0"/>
                <a:cs typeface="Arial" panose="020B0604020202020204" pitchFamily="34" charset="0"/>
              </a:rPr>
              <a:t> Determine the relationship between fast food consumption frequency and reported foodborne illnesses.</a:t>
            </a:r>
            <a:endParaRPr lang="en-US" kern="100" dirty="0">
              <a:solidFill>
                <a:schemeClr val="bg1">
                  <a:lumMod val="75000"/>
                  <a:lumOff val="25000"/>
                </a:schemeClr>
              </a:solidFill>
              <a:effectLst/>
              <a:latin typeface="Arial" panose="020B060402020202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546000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48DF51-8D69-30EE-F8E8-5AB91256DD44}"/>
              </a:ext>
            </a:extLst>
          </p:cNvPr>
          <p:cNvPicPr>
            <a:picLocks noChangeAspect="1"/>
          </p:cNvPicPr>
          <p:nvPr/>
        </p:nvPicPr>
        <p:blipFill>
          <a:blip r:embed="rId2"/>
          <a:stretch>
            <a:fillRect/>
          </a:stretch>
        </p:blipFill>
        <p:spPr>
          <a:xfrm>
            <a:off x="6203004" y="891436"/>
            <a:ext cx="5883524" cy="4891304"/>
          </a:xfrm>
          <a:prstGeom prst="rect">
            <a:avLst/>
          </a:prstGeom>
          <a:ln>
            <a:noFill/>
          </a:ln>
          <a:effectLst>
            <a:outerShdw blurRad="292100" dist="139700" dir="2700000" algn="tl" rotWithShape="0">
              <a:srgbClr val="333333">
                <a:alpha val="65000"/>
              </a:srgbClr>
            </a:outerShdw>
          </a:effectLst>
        </p:spPr>
      </p:pic>
      <p:sp>
        <p:nvSpPr>
          <p:cNvPr id="7" name="Rectangle 1">
            <a:extLst>
              <a:ext uri="{FF2B5EF4-FFF2-40B4-BE49-F238E27FC236}">
                <a16:creationId xmlns:a16="http://schemas.microsoft.com/office/drawing/2014/main" id="{3DB0D56D-EAD4-1DF1-1CD1-22D0FFA4C86F}"/>
              </a:ext>
            </a:extLst>
          </p:cNvPr>
          <p:cNvSpPr>
            <a:spLocks noGrp="1" noChangeArrowheads="1"/>
          </p:cNvSpPr>
          <p:nvPr>
            <p:ph type="body" sz="half" idx="2"/>
          </p:nvPr>
        </p:nvSpPr>
        <p:spPr bwMode="auto">
          <a:xfrm>
            <a:off x="0" y="1251902"/>
            <a:ext cx="5710136"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highlight>
                  <a:srgbClr val="C0C0C0"/>
                </a:highlight>
                <a:latin typeface="Arial" panose="020B0604020202020204" pitchFamily="34" charset="0"/>
              </a:rPr>
              <a:t>Crosstabulation Overview:</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table examines the relationship between </a:t>
            </a:r>
            <a:r>
              <a:rPr kumimoji="0" lang="en-US" altLang="en-US" sz="1800" b="1" i="0" u="none" strike="noStrike" cap="none" normalizeH="0" baseline="0" dirty="0">
                <a:ln>
                  <a:noFill/>
                </a:ln>
                <a:solidFill>
                  <a:schemeClr val="tx1"/>
                </a:solidFill>
                <a:effectLst/>
                <a:latin typeface="Arial" panose="020B0604020202020204" pitchFamily="34" charset="0"/>
              </a:rPr>
              <a:t>fast food consumption </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frequency</a:t>
            </a:r>
            <a:r>
              <a:rPr kumimoji="0" lang="en-US" altLang="en-US" sz="1800" b="0" i="0" u="none" strike="noStrike" cap="none" normalizeH="0" baseline="0" dirty="0">
                <a:ln>
                  <a:noFill/>
                </a:ln>
                <a:solidFill>
                  <a:schemeClr val="tx1"/>
                </a:solidFill>
                <a:effectLst/>
                <a:latin typeface="Arial" panose="020B0604020202020204" pitchFamily="34" charset="0"/>
              </a:rPr>
              <a:t> and whether individuals have </a:t>
            </a:r>
            <a:r>
              <a:rPr kumimoji="0" lang="en-US" altLang="en-US" sz="1800" b="1" i="0" u="none" strike="noStrike" cap="none" normalizeH="0" baseline="0" dirty="0">
                <a:ln>
                  <a:noFill/>
                </a:ln>
                <a:solidFill>
                  <a:schemeClr val="tx1"/>
                </a:solidFill>
                <a:effectLst/>
                <a:latin typeface="Arial" panose="020B0604020202020204" pitchFamily="34" charset="0"/>
              </a:rPr>
              <a:t>experienced foodborne illness from fast food</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majority (30 out of 50) of respondents </a:t>
            </a:r>
            <a:r>
              <a:rPr kumimoji="0" lang="en-US" altLang="en-US" sz="1800" b="1" i="0" u="none" strike="noStrike" cap="none" normalizeH="0" baseline="0" dirty="0">
                <a:ln>
                  <a:noFill/>
                </a:ln>
                <a:solidFill>
                  <a:schemeClr val="tx1"/>
                </a:solidFill>
                <a:effectLst/>
                <a:latin typeface="Arial" panose="020B0604020202020204" pitchFamily="34" charset="0"/>
              </a:rPr>
              <a:t>rarely consume fast food</a:t>
            </a:r>
            <a:r>
              <a:rPr kumimoji="0" lang="en-US" altLang="en-US" sz="1800" b="0" i="0" u="none" strike="noStrike" cap="none" normalizeH="0" baseline="0" dirty="0">
                <a:ln>
                  <a:noFill/>
                </a:ln>
                <a:solidFill>
                  <a:schemeClr val="tx1"/>
                </a:solidFill>
                <a:effectLst/>
                <a:latin typeface="Arial" panose="020B0604020202020204" pitchFamily="34" charset="0"/>
              </a:rPr>
              <a:t>, and most of them reported </a:t>
            </a:r>
            <a:r>
              <a:rPr kumimoji="0" lang="en-US" altLang="en-US" sz="1800" b="1" i="0" u="none" strike="noStrike" cap="none" normalizeH="0" baseline="0" dirty="0">
                <a:ln>
                  <a:noFill/>
                </a:ln>
                <a:solidFill>
                  <a:schemeClr val="tx1"/>
                </a:solidFill>
                <a:effectLst/>
                <a:latin typeface="Arial" panose="020B0604020202020204" pitchFamily="34" charset="0"/>
              </a:rPr>
              <a:t>no foodborne illness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small number of respondents reported </a:t>
            </a:r>
            <a:r>
              <a:rPr kumimoji="0" lang="en-US" altLang="en-US" sz="1800" b="1" i="0" u="none" strike="noStrike" cap="none" normalizeH="0" baseline="0" dirty="0">
                <a:ln>
                  <a:noFill/>
                </a:ln>
                <a:solidFill>
                  <a:schemeClr val="tx1"/>
                </a:solidFill>
                <a:effectLst/>
                <a:latin typeface="Arial" panose="020B0604020202020204" pitchFamily="34" charset="0"/>
              </a:rPr>
              <a:t>experiencing foodborne illness (either "Yes" or "Sometimes")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with the highest count (3 out of 50) found among those who consume fast food </a:t>
            </a:r>
            <a:r>
              <a:rPr kumimoji="0" lang="en-US" altLang="en-US" sz="1800" b="1" i="0" u="none" strike="noStrike" cap="none" normalizeH="0" baseline="0" dirty="0">
                <a:ln>
                  <a:noFill/>
                </a:ln>
                <a:solidFill>
                  <a:schemeClr val="tx1"/>
                </a:solidFill>
                <a:effectLst/>
                <a:latin typeface="Arial" panose="020B0604020202020204" pitchFamily="34" charset="0"/>
              </a:rPr>
              <a:t>monthly</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1" i="0" u="none" strike="noStrike" cap="none" normalizeH="0" baseline="0" dirty="0">
                <a:ln>
                  <a:noFill/>
                </a:ln>
                <a:solidFill>
                  <a:schemeClr val="tx1"/>
                </a:solidFill>
                <a:effectLst/>
                <a:latin typeface="Arial" panose="020B0604020202020204" pitchFamily="34" charset="0"/>
              </a:rPr>
              <a:t>rarely</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3" name="TextBox 2">
            <a:extLst>
              <a:ext uri="{FF2B5EF4-FFF2-40B4-BE49-F238E27FC236}">
                <a16:creationId xmlns:a16="http://schemas.microsoft.com/office/drawing/2014/main" id="{499F551C-E780-DCF5-4C6E-48B59F743867}"/>
              </a:ext>
            </a:extLst>
          </p:cNvPr>
          <p:cNvSpPr txBox="1"/>
          <p:nvPr/>
        </p:nvSpPr>
        <p:spPr>
          <a:xfrm>
            <a:off x="431110" y="649570"/>
            <a:ext cx="5279026"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chemeClr val="tx1"/>
                </a:solidFill>
                <a:latin typeface="Goudy Old Style" panose="02020502050305020303" pitchFamily="18" charset="0"/>
              </a:rPr>
              <a:t>Fast Food Consumption and Foodborne Illness</a:t>
            </a:r>
          </a:p>
        </p:txBody>
      </p:sp>
    </p:spTree>
    <p:extLst>
      <p:ext uri="{BB962C8B-B14F-4D97-AF65-F5344CB8AC3E}">
        <p14:creationId xmlns:p14="http://schemas.microsoft.com/office/powerpoint/2010/main" val="163370465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2667</TotalTime>
  <Words>9907</Words>
  <Application>Microsoft Office PowerPoint</Application>
  <PresentationFormat>Widescreen</PresentationFormat>
  <Paragraphs>936</Paragraphs>
  <Slides>115</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115</vt:i4>
      </vt:variant>
    </vt:vector>
  </HeadingPairs>
  <TitlesOfParts>
    <vt:vector size="129" baseType="lpstr">
      <vt:lpstr>Arial</vt:lpstr>
      <vt:lpstr>Arial Black</vt:lpstr>
      <vt:lpstr>Arial Narrow</vt:lpstr>
      <vt:lpstr>Arial Rounded MT Bold</vt:lpstr>
      <vt:lpstr>Bahnschrift Condensed</vt:lpstr>
      <vt:lpstr>Bahnschrift SemiBold Condensed</vt:lpstr>
      <vt:lpstr>Calibri</vt:lpstr>
      <vt:lpstr>Calisto MT</vt:lpstr>
      <vt:lpstr>Corbel</vt:lpstr>
      <vt:lpstr>Courier New</vt:lpstr>
      <vt:lpstr>Goudy Old Style</vt:lpstr>
      <vt:lpstr>Symbol</vt:lpstr>
      <vt:lpstr>Wingdings</vt:lpstr>
      <vt:lpstr>Parcel</vt:lpstr>
      <vt:lpstr>PowerPoint Presentation</vt:lpstr>
      <vt:lpstr>PowerPoint Presentation</vt:lpstr>
      <vt:lpstr> Objectives of the study </vt:lpstr>
      <vt:lpstr> Methodology </vt:lpstr>
      <vt:lpstr>PowerPoint Presentation</vt:lpstr>
      <vt:lpstr>CHAPTER 1</vt:lpstr>
      <vt:lpstr>To compare the trends of Fast Food consumption accross different demographic variables</vt:lpstr>
      <vt:lpstr>Household income range(monthly) vs fastfood consumption</vt:lpstr>
      <vt:lpstr>PowerPoint Presentation</vt:lpstr>
      <vt:lpstr>PowerPoint Presentation</vt:lpstr>
      <vt:lpstr>Comparing Fast Food Consumption Trends Across Demographics -(old age)</vt:lpstr>
      <vt:lpstr>Comparison of Weekly Spending by Gender</vt:lpstr>
      <vt:lpstr>PowerPoint Presentation</vt:lpstr>
      <vt:lpstr>Analysis of Weekly Spending Across Age Groups</vt:lpstr>
      <vt:lpstr>2.Crosstabulation (Gender vs. Consumption Time)</vt:lpstr>
      <vt:lpstr>PowerPoint Presentation</vt:lpstr>
      <vt:lpstr>2. Cross-tabulation (Age vs. Consumption Time)</vt:lpstr>
      <vt:lpstr>PowerPoint Presentation</vt:lpstr>
      <vt:lpstr>2. Cross-tabulation (Occupation vs. Consumption Time)</vt:lpstr>
      <vt:lpstr>PowerPoint Presentation</vt:lpstr>
      <vt:lpstr>2. Cross-tabulation (Location vs. Consumption Time)</vt:lpstr>
      <vt:lpstr>PowerPoint Presentation</vt:lpstr>
      <vt:lpstr>CHAPTER 2</vt:lpstr>
      <vt:lpstr>To find out the reasons for the consumption of Fast Food among different categories</vt:lpstr>
      <vt:lpstr>Multiple response frequency analysis</vt:lpstr>
      <vt:lpstr>Motivational Factors by Gender</vt:lpstr>
      <vt:lpstr>Motivational Factors by Occupation</vt:lpstr>
      <vt:lpstr>Motivational Factors by Age</vt:lpstr>
      <vt:lpstr>Multinomial Logistic regression</vt:lpstr>
      <vt:lpstr>PowerPoint Presentation</vt:lpstr>
      <vt:lpstr>Reasons for Fast Food Consumption Among Different Categories(old age)</vt:lpstr>
      <vt:lpstr>Factor Analysis</vt:lpstr>
      <vt:lpstr>PowerPoint Presentation</vt:lpstr>
      <vt:lpstr>PowerPoint Presentation</vt:lpstr>
      <vt:lpstr>Multiple Correspondence Analysis (MCA)</vt:lpstr>
      <vt:lpstr>PowerPoint Presentation</vt:lpstr>
      <vt:lpstr>PowerPoint Presentation</vt:lpstr>
      <vt:lpstr>PowerPoint Presentation</vt:lpstr>
      <vt:lpstr>Chi-Square Test </vt:lpstr>
      <vt:lpstr>To find out which is the most preferred Fast Food among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find out which is the most preferred time for the consumption of Fast Food among People.</vt:lpstr>
      <vt:lpstr>PowerPoint Presentation</vt:lpstr>
      <vt:lpstr>PowerPoint Presentation</vt:lpstr>
      <vt:lpstr>PowerPoint Presentation</vt:lpstr>
      <vt:lpstr>To find out an average amount of money that People spend on Fast Food.</vt:lpstr>
      <vt:lpstr>PowerPoint Presentation</vt:lpstr>
      <vt:lpstr>PowerPoint Presentation</vt:lpstr>
      <vt:lpstr>PowerPoint Presentation</vt:lpstr>
      <vt:lpstr>Kruskal-Wallis test : to compare spending across income groups </vt:lpstr>
      <vt:lpstr>Kruskal-Wallis test : to compare spending across localities </vt:lpstr>
      <vt:lpstr>9. Influence of External Factors Objective: Examine how external influences like social media affect fast food choices.</vt:lpstr>
      <vt:lpstr>PowerPoint Presentation</vt:lpstr>
      <vt:lpstr>PowerPoint Presentation</vt:lpstr>
      <vt:lpstr>CHAPTER 3</vt:lpstr>
      <vt:lpstr> </vt:lpstr>
      <vt:lpstr>PowerPoint Presentation</vt:lpstr>
      <vt:lpstr>PowerPoint Presentation</vt:lpstr>
      <vt:lpstr>PowerPoint Presentation</vt:lpstr>
      <vt:lpstr>PowerPoint Presentation</vt:lpstr>
      <vt:lpstr>PowerPoint Presentation</vt:lpstr>
      <vt:lpstr>PowerPoint Presentation</vt:lpstr>
      <vt:lpstr>Awareness and Health Impact Assessment(old age)</vt:lpstr>
      <vt:lpstr>PowerPoint Presentation</vt:lpstr>
      <vt:lpstr>PowerPoint Presentation</vt:lpstr>
      <vt:lpstr>To explore the relationship between Body Mass Index (BMI) and fast food consumption</vt:lpstr>
      <vt:lpstr>PowerPoint Presentation</vt:lpstr>
      <vt:lpstr>PowerPoint Presentation</vt:lpstr>
      <vt:lpstr>PowerPoint Presentation</vt:lpstr>
      <vt:lpstr>PowerPoint Presentation</vt:lpstr>
      <vt:lpstr>CHAPTER 4</vt:lpstr>
      <vt:lpstr>To evaluate satisfaction levels (younger adults)</vt:lpstr>
      <vt:lpstr>to examine the relationship between age and satisfaction with current fast food consumption habits </vt:lpstr>
      <vt:lpstr>TO examine the relationship between occupation and satisfaction with the quality of fast food in local outlets</vt:lpstr>
      <vt:lpstr>Satisfaction Level Evaluation </vt:lpstr>
      <vt:lpstr>PowerPoint Presentation</vt:lpstr>
      <vt:lpstr>PowerPoint Presentation</vt:lpstr>
      <vt:lpstr>PowerPoint Presentation</vt:lpstr>
      <vt:lpstr>PowerPoint Presentation</vt:lpstr>
      <vt:lpstr>CHAPTER 5</vt:lpstr>
      <vt:lpstr> Understand how often people monitor their calorie/nutritional intake and its relationship with other factors</vt:lpstr>
      <vt:lpstr>Descriptive Statistics for Nutritional Awareness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Foodborne Illnesses &amp; Health Impacts</vt:lpstr>
      <vt:lpstr>PowerPoint Presentation</vt:lpstr>
      <vt:lpstr>PowerPoint Presentation</vt:lpstr>
      <vt:lpstr>Consumer satisfaction with fast food quality</vt:lpstr>
      <vt:lpstr>PowerPoint Presentation</vt:lpstr>
      <vt:lpstr>PowerPoint Presentation</vt:lpstr>
      <vt:lpstr>PowerPoint Presentation</vt:lpstr>
      <vt:lpstr>ANOVA</vt:lpstr>
      <vt:lpstr>CHAPTER 6</vt:lpstr>
      <vt:lpstr> choose healthier food options over fast food</vt:lpstr>
      <vt:lpstr>Consumption of beverages like soda or milkshake with fast food</vt:lpstr>
      <vt:lpstr>PowerPoint Presentation</vt:lpstr>
      <vt:lpstr>SATISFACTION WITH FAST FOOD HABITS</vt:lpstr>
      <vt:lpstr>CONCLUSION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AFRA M</dc:creator>
  <cp:lastModifiedBy>ayisha rana</cp:lastModifiedBy>
  <cp:revision>53</cp:revision>
  <dcterms:created xsi:type="dcterms:W3CDTF">2025-02-22T07:40:47Z</dcterms:created>
  <dcterms:modified xsi:type="dcterms:W3CDTF">2025-06-23T04:57:10Z</dcterms:modified>
</cp:coreProperties>
</file>